
<file path=[Content_Types].xml><?xml version="1.0" encoding="utf-8"?>
<Types xmlns="http://schemas.openxmlformats.org/package/2006/content-types">
  <Default ContentType="application/x-fontdata" Extension="fntdata"/>
  <Default ContentType="image/gif" Extension="gif"/>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x="18288000" cy="10287000"/>
  <p:notesSz cx="6858000" cy="9144000"/>
  <p:embeddedFontLst>
    <p:embeddedFont>
      <p:font typeface="Montserrat" charset="1" panose="00000500000000000000"/>
      <p:regular r:id="rId21"/>
    </p:embeddedFont>
    <p:embeddedFont>
      <p:font typeface="One Little Font Bold" charset="1" panose="00000800000000000000"/>
      <p:regular r:id="rId22"/>
    </p:embeddedFont>
    <p:embeddedFont>
      <p:font typeface="Sirin Stencil" charset="1" panose="02000000000000000000"/>
      <p:regular r:id="rId23"/>
    </p:embeddedFont>
    <p:embeddedFont>
      <p:font typeface="Roboto Slab Bold" charset="1" panose="00000000000000000000"/>
      <p:regular r:id="rId24"/>
    </p:embeddedFont>
    <p:embeddedFont>
      <p:font typeface="Nunito" charset="1" panose="00000000000000000000"/>
      <p:regular r:id="rId25"/>
    </p:embeddedFont>
    <p:embeddedFont>
      <p:font typeface="Roboto Slab" charset="1" panose="00000000000000000000"/>
      <p:regular r:id="rId26"/>
    </p:embeddedFont>
    <p:embeddedFont>
      <p:font typeface="Montserrat Bold" charset="1" panose="00000800000000000000"/>
      <p:regular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gif>
</file>

<file path=ppt/media/image11.png>
</file>

<file path=ppt/media/image12.svg>
</file>

<file path=ppt/media/image13.png>
</file>

<file path=ppt/media/image14.svg>
</file>

<file path=ppt/media/image15.png>
</file>

<file path=ppt/media/image16.svg>
</file>

<file path=ppt/media/image17.png>
</file>

<file path=ppt/media/image18.gif>
</file>

<file path=ppt/media/image19.png>
</file>

<file path=ppt/media/image2.png>
</file>

<file path=ppt/media/image20.png>
</file>

<file path=ppt/media/image21.sv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30.png>
</file>

<file path=ppt/media/image31.svg>
</file>

<file path=ppt/media/image32.png>
</file>

<file path=ppt/media/image33.sv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6.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7.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8.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9.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0.png" Type="http://schemas.openxmlformats.org/officeDocument/2006/relationships/image"/><Relationship Id="rId3" Target="../media/image31.svg" Type="http://schemas.openxmlformats.org/officeDocument/2006/relationships/image"/><Relationship Id="rId4" Target="../media/image32.png" Type="http://schemas.openxmlformats.org/officeDocument/2006/relationships/image"/><Relationship Id="rId5" Target="../media/image33.sv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10.gif"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11.png" Type="http://schemas.openxmlformats.org/officeDocument/2006/relationships/image"/><Relationship Id="rId5" Target="../media/image12.svg" Type="http://schemas.openxmlformats.org/officeDocument/2006/relationships/image"/><Relationship Id="rId6" Target="../media/image13.png" Type="http://schemas.openxmlformats.org/officeDocument/2006/relationships/image"/><Relationship Id="rId7" Target="../media/image14.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 Id="rId3" Target="../media/image16.svg" Type="http://schemas.openxmlformats.org/officeDocument/2006/relationships/image"/><Relationship Id="rId4" Target="../media/image17.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gif"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19.png" Type="http://schemas.openxmlformats.org/officeDocument/2006/relationships/image"/><Relationship Id="rId5" Target="../media/image20.png" Type="http://schemas.openxmlformats.org/officeDocument/2006/relationships/image"/><Relationship Id="rId6" Target="../media/image21.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22.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3.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4.png" Type="http://schemas.openxmlformats.org/officeDocument/2006/relationships/image"/><Relationship Id="rId3" Target="../media/image25.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467" t="-10431" r="-2216" b="-13067"/>
            </a:stretch>
          </a:blipFill>
        </p:spPr>
      </p:sp>
      <p:sp>
        <p:nvSpPr>
          <p:cNvPr name="TextBox 3" id="3"/>
          <p:cNvSpPr txBox="true"/>
          <p:nvPr/>
        </p:nvSpPr>
        <p:spPr>
          <a:xfrm rot="0">
            <a:off x="3166384" y="5220648"/>
            <a:ext cx="12099485" cy="2571750"/>
          </a:xfrm>
          <a:prstGeom prst="rect">
            <a:avLst/>
          </a:prstGeom>
        </p:spPr>
        <p:txBody>
          <a:bodyPr anchor="t" rtlCol="false" tIns="0" lIns="0" bIns="0" rIns="0">
            <a:spAutoFit/>
          </a:bodyPr>
          <a:lstStyle/>
          <a:p>
            <a:pPr algn="ctr">
              <a:lnSpc>
                <a:spcPts val="19095"/>
              </a:lnSpc>
            </a:pPr>
            <a:r>
              <a:rPr lang="en-US" sz="20100">
                <a:solidFill>
                  <a:srgbClr val="45731C"/>
                </a:solidFill>
                <a:latin typeface="Montserrat"/>
                <a:ea typeface="Montserrat"/>
                <a:cs typeface="Montserrat"/>
                <a:sym typeface="Montserrat"/>
              </a:rPr>
              <a:t>ECO</a:t>
            </a:r>
            <a:r>
              <a:rPr lang="en-US" sz="20100">
                <a:solidFill>
                  <a:srgbClr val="03A8E8"/>
                </a:solidFill>
                <a:latin typeface="Montserrat"/>
                <a:ea typeface="Montserrat"/>
                <a:cs typeface="Montserrat"/>
                <a:sym typeface="Montserrat"/>
              </a:rPr>
              <a:t>MAP</a:t>
            </a:r>
          </a:p>
        </p:txBody>
      </p:sp>
      <p:sp>
        <p:nvSpPr>
          <p:cNvPr name="TextBox 4" id="4"/>
          <p:cNvSpPr txBox="true"/>
          <p:nvPr/>
        </p:nvSpPr>
        <p:spPr>
          <a:xfrm rot="0">
            <a:off x="5732277" y="8515065"/>
            <a:ext cx="6823447" cy="743235"/>
          </a:xfrm>
          <a:prstGeom prst="rect">
            <a:avLst/>
          </a:prstGeom>
        </p:spPr>
        <p:txBody>
          <a:bodyPr anchor="t" rtlCol="false" tIns="0" lIns="0" bIns="0" rIns="0">
            <a:spAutoFit/>
          </a:bodyPr>
          <a:lstStyle/>
          <a:p>
            <a:pPr algn="ctr">
              <a:lnSpc>
                <a:spcPts val="2858"/>
              </a:lnSpc>
            </a:pPr>
            <a:r>
              <a:rPr lang="en-US" sz="3008" b="true">
                <a:solidFill>
                  <a:srgbClr val="FFFFFF"/>
                </a:solidFill>
                <a:latin typeface="One Little Font Bold"/>
                <a:ea typeface="One Little Font Bold"/>
                <a:cs typeface="One Little Font Bold"/>
                <a:sym typeface="One Little Font Bold"/>
              </a:rPr>
              <a:t>David Escobar </a:t>
            </a:r>
          </a:p>
          <a:p>
            <a:pPr algn="ctr">
              <a:lnSpc>
                <a:spcPts val="2858"/>
              </a:lnSpc>
            </a:pPr>
            <a:r>
              <a:rPr lang="en-US" sz="3008" b="true">
                <a:solidFill>
                  <a:srgbClr val="FFFFFF"/>
                </a:solidFill>
                <a:latin typeface="One Little Font Bold"/>
                <a:ea typeface="One Little Font Bold"/>
                <a:cs typeface="One Little Font Bold"/>
                <a:sym typeface="One Little Font Bold"/>
              </a:rPr>
              <a:t>Capstone 004D</a:t>
            </a:r>
          </a:p>
        </p:txBody>
      </p:sp>
      <p:sp>
        <p:nvSpPr>
          <p:cNvPr name="Freeform 5" id="5"/>
          <p:cNvSpPr/>
          <p:nvPr/>
        </p:nvSpPr>
        <p:spPr>
          <a:xfrm flipH="false" flipV="false" rot="0">
            <a:off x="7783922" y="1223996"/>
            <a:ext cx="2864410" cy="2864410"/>
          </a:xfrm>
          <a:custGeom>
            <a:avLst/>
            <a:gdLst/>
            <a:ahLst/>
            <a:cxnLst/>
            <a:rect r="r" b="b" t="t" l="l"/>
            <a:pathLst>
              <a:path h="2864410" w="2864410">
                <a:moveTo>
                  <a:pt x="0" y="0"/>
                </a:moveTo>
                <a:lnTo>
                  <a:pt x="2864410" y="0"/>
                </a:lnTo>
                <a:lnTo>
                  <a:pt x="2864410" y="2864410"/>
                </a:lnTo>
                <a:lnTo>
                  <a:pt x="0" y="286441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true" flipV="false" rot="0">
            <a:off x="8034379" y="0"/>
            <a:ext cx="2363496" cy="1023971"/>
          </a:xfrm>
          <a:custGeom>
            <a:avLst/>
            <a:gdLst/>
            <a:ahLst/>
            <a:cxnLst/>
            <a:rect r="r" b="b" t="t" l="l"/>
            <a:pathLst>
              <a:path h="1023971" w="2363496">
                <a:moveTo>
                  <a:pt x="2363496" y="0"/>
                </a:moveTo>
                <a:lnTo>
                  <a:pt x="0" y="0"/>
                </a:lnTo>
                <a:lnTo>
                  <a:pt x="0" y="1023971"/>
                </a:lnTo>
                <a:lnTo>
                  <a:pt x="2363496" y="1023971"/>
                </a:lnTo>
                <a:lnTo>
                  <a:pt x="2363496"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7" id="7"/>
          <p:cNvSpPr txBox="true"/>
          <p:nvPr/>
        </p:nvSpPr>
        <p:spPr>
          <a:xfrm rot="0">
            <a:off x="7844385" y="2172581"/>
            <a:ext cx="1371742" cy="871991"/>
          </a:xfrm>
          <a:prstGeom prst="rect">
            <a:avLst/>
          </a:prstGeom>
        </p:spPr>
        <p:txBody>
          <a:bodyPr anchor="t" rtlCol="false" tIns="0" lIns="0" bIns="0" rIns="0">
            <a:spAutoFit/>
          </a:bodyPr>
          <a:lstStyle/>
          <a:p>
            <a:pPr algn="ctr">
              <a:lnSpc>
                <a:spcPts val="7143"/>
              </a:lnSpc>
              <a:spcBef>
                <a:spcPct val="0"/>
              </a:spcBef>
            </a:pPr>
            <a:r>
              <a:rPr lang="en-US" sz="5102">
                <a:solidFill>
                  <a:srgbClr val="FFFFFF"/>
                </a:solidFill>
                <a:latin typeface="Sirin Stencil"/>
                <a:ea typeface="Sirin Stencil"/>
                <a:cs typeface="Sirin Stencil"/>
                <a:sym typeface="Sirin Stencil"/>
              </a:rPr>
              <a:t>ECO</a:t>
            </a:r>
          </a:p>
        </p:txBody>
      </p:sp>
      <p:sp>
        <p:nvSpPr>
          <p:cNvPr name="TextBox 8" id="8"/>
          <p:cNvSpPr txBox="true"/>
          <p:nvPr/>
        </p:nvSpPr>
        <p:spPr>
          <a:xfrm rot="0">
            <a:off x="9216127" y="2173707"/>
            <a:ext cx="1450422" cy="870865"/>
          </a:xfrm>
          <a:prstGeom prst="rect">
            <a:avLst/>
          </a:prstGeom>
        </p:spPr>
        <p:txBody>
          <a:bodyPr anchor="t" rtlCol="false" tIns="0" lIns="0" bIns="0" rIns="0">
            <a:spAutoFit/>
          </a:bodyPr>
          <a:lstStyle/>
          <a:p>
            <a:pPr algn="ctr">
              <a:lnSpc>
                <a:spcPts val="7098"/>
              </a:lnSpc>
              <a:spcBef>
                <a:spcPct val="0"/>
              </a:spcBef>
            </a:pPr>
            <a:r>
              <a:rPr lang="en-US" sz="5070">
                <a:solidFill>
                  <a:srgbClr val="FFFFFF"/>
                </a:solidFill>
                <a:latin typeface="Sirin Stencil"/>
                <a:ea typeface="Sirin Stencil"/>
                <a:cs typeface="Sirin Stencil"/>
                <a:sym typeface="Sirin Stencil"/>
              </a:rPr>
              <a:t>MAP</a:t>
            </a:r>
          </a:p>
        </p:txBody>
      </p:sp>
      <p:sp>
        <p:nvSpPr>
          <p:cNvPr name="Freeform 9" id="9"/>
          <p:cNvSpPr/>
          <p:nvPr/>
        </p:nvSpPr>
        <p:spPr>
          <a:xfrm flipH="true" flipV="false" rot="7085089">
            <a:off x="9767631" y="3228935"/>
            <a:ext cx="2363496" cy="1023971"/>
          </a:xfrm>
          <a:custGeom>
            <a:avLst/>
            <a:gdLst/>
            <a:ahLst/>
            <a:cxnLst/>
            <a:rect r="r" b="b" t="t" l="l"/>
            <a:pathLst>
              <a:path h="1023971" w="2363496">
                <a:moveTo>
                  <a:pt x="2363496" y="0"/>
                </a:moveTo>
                <a:lnTo>
                  <a:pt x="0" y="0"/>
                </a:lnTo>
                <a:lnTo>
                  <a:pt x="0" y="1023971"/>
                </a:lnTo>
                <a:lnTo>
                  <a:pt x="2363496" y="1023971"/>
                </a:lnTo>
                <a:lnTo>
                  <a:pt x="2363496"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0" id="10"/>
          <p:cNvSpPr/>
          <p:nvPr/>
        </p:nvSpPr>
        <p:spPr>
          <a:xfrm flipH="true" flipV="false" rot="-7513405">
            <a:off x="6248670" y="3205981"/>
            <a:ext cx="2363496" cy="1023971"/>
          </a:xfrm>
          <a:custGeom>
            <a:avLst/>
            <a:gdLst/>
            <a:ahLst/>
            <a:cxnLst/>
            <a:rect r="r" b="b" t="t" l="l"/>
            <a:pathLst>
              <a:path h="1023971" w="2363496">
                <a:moveTo>
                  <a:pt x="2363496" y="0"/>
                </a:moveTo>
                <a:lnTo>
                  <a:pt x="0" y="0"/>
                </a:lnTo>
                <a:lnTo>
                  <a:pt x="0" y="1023971"/>
                </a:lnTo>
                <a:lnTo>
                  <a:pt x="2363496" y="1023971"/>
                </a:lnTo>
                <a:lnTo>
                  <a:pt x="2363496"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8DD8D3"/>
        </a:solidFill>
      </p:bgPr>
    </p:bg>
    <p:spTree>
      <p:nvGrpSpPr>
        <p:cNvPr id="1" name=""/>
        <p:cNvGrpSpPr/>
        <p:nvPr/>
      </p:nvGrpSpPr>
      <p:grpSpPr>
        <a:xfrm>
          <a:off x="0" y="0"/>
          <a:ext cx="0" cy="0"/>
          <a:chOff x="0" y="0"/>
          <a:chExt cx="0" cy="0"/>
        </a:xfrm>
      </p:grpSpPr>
      <p:sp>
        <p:nvSpPr>
          <p:cNvPr name="Freeform 2" id="2"/>
          <p:cNvSpPr/>
          <p:nvPr/>
        </p:nvSpPr>
        <p:spPr>
          <a:xfrm flipH="false" flipV="false" rot="0">
            <a:off x="383415" y="2033492"/>
            <a:ext cx="17521170" cy="6220015"/>
          </a:xfrm>
          <a:custGeom>
            <a:avLst/>
            <a:gdLst/>
            <a:ahLst/>
            <a:cxnLst/>
            <a:rect r="r" b="b" t="t" l="l"/>
            <a:pathLst>
              <a:path h="6220015" w="17521170">
                <a:moveTo>
                  <a:pt x="0" y="0"/>
                </a:moveTo>
                <a:lnTo>
                  <a:pt x="17521170" y="0"/>
                </a:lnTo>
                <a:lnTo>
                  <a:pt x="17521170" y="6220016"/>
                </a:lnTo>
                <a:lnTo>
                  <a:pt x="0" y="6220016"/>
                </a:lnTo>
                <a:lnTo>
                  <a:pt x="0" y="0"/>
                </a:lnTo>
                <a:close/>
              </a:path>
            </a:pathLst>
          </a:custGeom>
          <a:blipFill>
            <a:blip r:embed="rId2"/>
            <a:stretch>
              <a:fillRect l="0" t="0" r="0" b="0"/>
            </a:stretch>
          </a:blipFill>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8DD8D3"/>
        </a:solidFill>
      </p:bgPr>
    </p:bg>
    <p:spTree>
      <p:nvGrpSpPr>
        <p:cNvPr id="1" name=""/>
        <p:cNvGrpSpPr/>
        <p:nvPr/>
      </p:nvGrpSpPr>
      <p:grpSpPr>
        <a:xfrm>
          <a:off x="0" y="0"/>
          <a:ext cx="0" cy="0"/>
          <a:chOff x="0" y="0"/>
          <a:chExt cx="0" cy="0"/>
        </a:xfrm>
      </p:grpSpPr>
      <p:sp>
        <p:nvSpPr>
          <p:cNvPr name="Freeform 2" id="2"/>
          <p:cNvSpPr/>
          <p:nvPr/>
        </p:nvSpPr>
        <p:spPr>
          <a:xfrm flipH="false" flipV="false" rot="0">
            <a:off x="4920013" y="267325"/>
            <a:ext cx="8447974" cy="9752351"/>
          </a:xfrm>
          <a:custGeom>
            <a:avLst/>
            <a:gdLst/>
            <a:ahLst/>
            <a:cxnLst/>
            <a:rect r="r" b="b" t="t" l="l"/>
            <a:pathLst>
              <a:path h="9752351" w="8447974">
                <a:moveTo>
                  <a:pt x="0" y="0"/>
                </a:moveTo>
                <a:lnTo>
                  <a:pt x="8447974" y="0"/>
                </a:lnTo>
                <a:lnTo>
                  <a:pt x="8447974" y="9752350"/>
                </a:lnTo>
                <a:lnTo>
                  <a:pt x="0" y="9752350"/>
                </a:lnTo>
                <a:lnTo>
                  <a:pt x="0" y="0"/>
                </a:lnTo>
                <a:close/>
              </a:path>
            </a:pathLst>
          </a:custGeom>
          <a:blipFill>
            <a:blip r:embed="rId2"/>
            <a:stretch>
              <a:fillRect l="0" t="0" r="0" b="0"/>
            </a:stretch>
          </a:blipFill>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8DD8D3"/>
        </a:solidFill>
      </p:bgPr>
    </p:bg>
    <p:spTree>
      <p:nvGrpSpPr>
        <p:cNvPr id="1" name=""/>
        <p:cNvGrpSpPr/>
        <p:nvPr/>
      </p:nvGrpSpPr>
      <p:grpSpPr>
        <a:xfrm>
          <a:off x="0" y="0"/>
          <a:ext cx="0" cy="0"/>
          <a:chOff x="0" y="0"/>
          <a:chExt cx="0" cy="0"/>
        </a:xfrm>
      </p:grpSpPr>
      <p:sp>
        <p:nvSpPr>
          <p:cNvPr name="Freeform 2" id="2"/>
          <p:cNvSpPr/>
          <p:nvPr/>
        </p:nvSpPr>
        <p:spPr>
          <a:xfrm flipH="false" flipV="false" rot="0">
            <a:off x="4513002" y="387661"/>
            <a:ext cx="9261996" cy="9511677"/>
          </a:xfrm>
          <a:custGeom>
            <a:avLst/>
            <a:gdLst/>
            <a:ahLst/>
            <a:cxnLst/>
            <a:rect r="r" b="b" t="t" l="l"/>
            <a:pathLst>
              <a:path h="9511677" w="9261996">
                <a:moveTo>
                  <a:pt x="0" y="0"/>
                </a:moveTo>
                <a:lnTo>
                  <a:pt x="9261996" y="0"/>
                </a:lnTo>
                <a:lnTo>
                  <a:pt x="9261996" y="9511678"/>
                </a:lnTo>
                <a:lnTo>
                  <a:pt x="0" y="9511678"/>
                </a:lnTo>
                <a:lnTo>
                  <a:pt x="0" y="0"/>
                </a:lnTo>
                <a:close/>
              </a:path>
            </a:pathLst>
          </a:custGeom>
          <a:blipFill>
            <a:blip r:embed="rId2"/>
            <a:stretch>
              <a:fillRect l="0" t="0" r="0" b="0"/>
            </a:stretch>
          </a:blipFill>
        </p:spPr>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8DD8D3"/>
        </a:solidFill>
      </p:bgPr>
    </p:bg>
    <p:spTree>
      <p:nvGrpSpPr>
        <p:cNvPr id="1" name=""/>
        <p:cNvGrpSpPr/>
        <p:nvPr/>
      </p:nvGrpSpPr>
      <p:grpSpPr>
        <a:xfrm>
          <a:off x="0" y="0"/>
          <a:ext cx="0" cy="0"/>
          <a:chOff x="0" y="0"/>
          <a:chExt cx="0" cy="0"/>
        </a:xfrm>
      </p:grpSpPr>
      <p:sp>
        <p:nvSpPr>
          <p:cNvPr name="Freeform 2" id="2"/>
          <p:cNvSpPr/>
          <p:nvPr/>
        </p:nvSpPr>
        <p:spPr>
          <a:xfrm flipH="false" flipV="false" rot="0">
            <a:off x="2708925" y="655035"/>
            <a:ext cx="12870150" cy="8976930"/>
          </a:xfrm>
          <a:custGeom>
            <a:avLst/>
            <a:gdLst/>
            <a:ahLst/>
            <a:cxnLst/>
            <a:rect r="r" b="b" t="t" l="l"/>
            <a:pathLst>
              <a:path h="8976930" w="12870150">
                <a:moveTo>
                  <a:pt x="0" y="0"/>
                </a:moveTo>
                <a:lnTo>
                  <a:pt x="12870150" y="0"/>
                </a:lnTo>
                <a:lnTo>
                  <a:pt x="12870150" y="8976930"/>
                </a:lnTo>
                <a:lnTo>
                  <a:pt x="0" y="8976930"/>
                </a:lnTo>
                <a:lnTo>
                  <a:pt x="0" y="0"/>
                </a:lnTo>
                <a:close/>
              </a:path>
            </a:pathLst>
          </a:custGeom>
          <a:blipFill>
            <a:blip r:embed="rId2"/>
            <a:stretch>
              <a:fillRect l="0" t="0" r="0" b="0"/>
            </a:stretch>
          </a:blipFill>
        </p:spPr>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8DD8D3"/>
        </a:solidFill>
      </p:bgPr>
    </p:bg>
    <p:spTree>
      <p:nvGrpSpPr>
        <p:cNvPr id="1" name=""/>
        <p:cNvGrpSpPr/>
        <p:nvPr/>
      </p:nvGrpSpPr>
      <p:grpSpPr>
        <a:xfrm>
          <a:off x="0" y="0"/>
          <a:ext cx="0" cy="0"/>
          <a:chOff x="0" y="0"/>
          <a:chExt cx="0" cy="0"/>
        </a:xfrm>
      </p:grpSpPr>
      <p:sp>
        <p:nvSpPr>
          <p:cNvPr name="TextBox 2" id="2"/>
          <p:cNvSpPr txBox="true"/>
          <p:nvPr/>
        </p:nvSpPr>
        <p:spPr>
          <a:xfrm rot="0">
            <a:off x="1765601" y="2267624"/>
            <a:ext cx="14756799" cy="5847042"/>
          </a:xfrm>
          <a:prstGeom prst="rect">
            <a:avLst/>
          </a:prstGeom>
        </p:spPr>
        <p:txBody>
          <a:bodyPr anchor="t" rtlCol="false" tIns="0" lIns="0" bIns="0" rIns="0">
            <a:spAutoFit/>
          </a:bodyPr>
          <a:lstStyle/>
          <a:p>
            <a:pPr algn="just">
              <a:lnSpc>
                <a:spcPts val="4272"/>
              </a:lnSpc>
            </a:pPr>
            <a:r>
              <a:rPr lang="en-US" sz="3051" b="true">
                <a:solidFill>
                  <a:srgbClr val="000000"/>
                </a:solidFill>
                <a:latin typeface="Roboto Slab Bold"/>
                <a:ea typeface="Roboto Slab Bold"/>
                <a:cs typeface="Roboto Slab Bold"/>
                <a:sym typeface="Roboto Slab Bold"/>
              </a:rPr>
              <a:t>Funcionalidades planeadas</a:t>
            </a:r>
          </a:p>
          <a:p>
            <a:pPr algn="just" marL="658821" indent="-329411" lvl="1">
              <a:lnSpc>
                <a:spcPts val="4272"/>
              </a:lnSpc>
              <a:buFont typeface="Arial"/>
              <a:buChar char="•"/>
            </a:pPr>
            <a:r>
              <a:rPr lang="en-US" sz="3051">
                <a:solidFill>
                  <a:srgbClr val="000000"/>
                </a:solidFill>
                <a:latin typeface="Roboto Slab"/>
                <a:ea typeface="Roboto Slab"/>
                <a:cs typeface="Roboto Slab"/>
                <a:sym typeface="Roboto Slab"/>
              </a:rPr>
              <a:t>App móvil nativa (React Native)</a:t>
            </a:r>
          </a:p>
          <a:p>
            <a:pPr algn="just" marL="658821" indent="-329411" lvl="1">
              <a:lnSpc>
                <a:spcPts val="4272"/>
              </a:lnSpc>
              <a:buFont typeface="Arial"/>
              <a:buChar char="•"/>
            </a:pPr>
            <a:r>
              <a:rPr lang="en-US" sz="3051">
                <a:solidFill>
                  <a:srgbClr val="000000"/>
                </a:solidFill>
                <a:latin typeface="Roboto Slab"/>
                <a:ea typeface="Roboto Slab"/>
                <a:cs typeface="Roboto Slab"/>
                <a:sym typeface="Roboto Slab"/>
              </a:rPr>
              <a:t>Sistema de rankings </a:t>
            </a:r>
          </a:p>
          <a:p>
            <a:pPr algn="just" marL="658821" indent="-329411" lvl="1">
              <a:lnSpc>
                <a:spcPts val="4272"/>
              </a:lnSpc>
              <a:buFont typeface="Arial"/>
              <a:buChar char="•"/>
            </a:pPr>
            <a:r>
              <a:rPr lang="en-US" sz="3051">
                <a:solidFill>
                  <a:srgbClr val="000000"/>
                </a:solidFill>
                <a:latin typeface="Roboto Slab"/>
                <a:ea typeface="Roboto Slab"/>
                <a:cs typeface="Roboto Slab"/>
                <a:sym typeface="Roboto Slab"/>
              </a:rPr>
              <a:t>Alianza con empresas</a:t>
            </a:r>
          </a:p>
          <a:p>
            <a:pPr algn="just" marL="658821" indent="-329411" lvl="1">
              <a:lnSpc>
                <a:spcPts val="4272"/>
              </a:lnSpc>
              <a:buFont typeface="Arial"/>
              <a:buChar char="•"/>
            </a:pPr>
            <a:r>
              <a:rPr lang="en-US" sz="3051">
                <a:solidFill>
                  <a:srgbClr val="000000"/>
                </a:solidFill>
                <a:latin typeface="Roboto Slab"/>
                <a:ea typeface="Roboto Slab"/>
                <a:cs typeface="Roboto Slab"/>
                <a:sym typeface="Roboto Slab"/>
              </a:rPr>
              <a:t>Categorización de residuos</a:t>
            </a:r>
          </a:p>
          <a:p>
            <a:pPr algn="just" marL="658821" indent="-329411" lvl="1">
              <a:lnSpc>
                <a:spcPts val="4272"/>
              </a:lnSpc>
              <a:buFont typeface="Arial"/>
              <a:buChar char="•"/>
            </a:pPr>
            <a:r>
              <a:rPr lang="en-US" sz="3051">
                <a:solidFill>
                  <a:srgbClr val="000000"/>
                </a:solidFill>
                <a:latin typeface="Roboto Slab"/>
                <a:ea typeface="Roboto Slab"/>
                <a:cs typeface="Roboto Slab"/>
                <a:sym typeface="Roboto Slab"/>
              </a:rPr>
              <a:t>Integración con municipios</a:t>
            </a:r>
          </a:p>
          <a:p>
            <a:pPr algn="just" marL="658821" indent="-329411" lvl="1">
              <a:lnSpc>
                <a:spcPts val="4272"/>
              </a:lnSpc>
              <a:buFont typeface="Arial"/>
              <a:buChar char="•"/>
            </a:pPr>
            <a:r>
              <a:rPr lang="en-US" sz="3051">
                <a:solidFill>
                  <a:srgbClr val="000000"/>
                </a:solidFill>
                <a:latin typeface="Roboto Slab"/>
                <a:ea typeface="Roboto Slab"/>
                <a:cs typeface="Roboto Slab"/>
                <a:sym typeface="Roboto Slab"/>
              </a:rPr>
              <a:t>Análisis </a:t>
            </a:r>
            <a:r>
              <a:rPr lang="en-US" sz="3051">
                <a:solidFill>
                  <a:srgbClr val="000000"/>
                </a:solidFill>
                <a:latin typeface="Roboto Slab"/>
                <a:ea typeface="Roboto Slab"/>
                <a:cs typeface="Roboto Slab"/>
                <a:sym typeface="Roboto Slab"/>
              </a:rPr>
              <a:t>de uso e impacto</a:t>
            </a:r>
          </a:p>
          <a:p>
            <a:pPr algn="just">
              <a:lnSpc>
                <a:spcPts val="4272"/>
              </a:lnSpc>
            </a:pPr>
          </a:p>
          <a:p>
            <a:pPr algn="just">
              <a:lnSpc>
                <a:spcPts val="4272"/>
              </a:lnSpc>
            </a:pPr>
            <a:r>
              <a:rPr lang="en-US" sz="3051">
                <a:solidFill>
                  <a:srgbClr val="000000"/>
                </a:solidFill>
                <a:latin typeface="Roboto Slab"/>
                <a:ea typeface="Roboto Slab"/>
                <a:cs typeface="Roboto Slab"/>
                <a:sym typeface="Roboto Slab"/>
              </a:rPr>
              <a:t>El proyecto tiene un potencial enorme para en un futuro convertirse en la plataforma referencia del reciclaje en chile</a:t>
            </a:r>
          </a:p>
          <a:p>
            <a:pPr algn="just">
              <a:lnSpc>
                <a:spcPts val="4272"/>
              </a:lnSpc>
            </a:pPr>
          </a:p>
        </p:txBody>
      </p:sp>
      <p:sp>
        <p:nvSpPr>
          <p:cNvPr name="Freeform 3" id="3"/>
          <p:cNvSpPr/>
          <p:nvPr/>
        </p:nvSpPr>
        <p:spPr>
          <a:xfrm flipH="false" flipV="false" rot="0">
            <a:off x="9820728" y="2324774"/>
            <a:ext cx="2425959" cy="3286398"/>
          </a:xfrm>
          <a:custGeom>
            <a:avLst/>
            <a:gdLst/>
            <a:ahLst/>
            <a:cxnLst/>
            <a:rect r="r" b="b" t="t" l="l"/>
            <a:pathLst>
              <a:path h="3286398" w="2425959">
                <a:moveTo>
                  <a:pt x="0" y="0"/>
                </a:moveTo>
                <a:lnTo>
                  <a:pt x="2425959" y="0"/>
                </a:lnTo>
                <a:lnTo>
                  <a:pt x="2425959" y="3286397"/>
                </a:lnTo>
                <a:lnTo>
                  <a:pt x="0" y="328639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9144000" y="7252085"/>
            <a:ext cx="3288054" cy="1725161"/>
          </a:xfrm>
          <a:custGeom>
            <a:avLst/>
            <a:gdLst/>
            <a:ahLst/>
            <a:cxnLst/>
            <a:rect r="r" b="b" t="t" l="l"/>
            <a:pathLst>
              <a:path h="1725161" w="3288054">
                <a:moveTo>
                  <a:pt x="0" y="0"/>
                </a:moveTo>
                <a:lnTo>
                  <a:pt x="3288054" y="0"/>
                </a:lnTo>
                <a:lnTo>
                  <a:pt x="3288054" y="1725161"/>
                </a:lnTo>
                <a:lnTo>
                  <a:pt x="0" y="172516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5" id="5"/>
          <p:cNvSpPr txBox="true"/>
          <p:nvPr/>
        </p:nvSpPr>
        <p:spPr>
          <a:xfrm rot="0">
            <a:off x="6731407" y="471805"/>
            <a:ext cx="4825187" cy="695960"/>
          </a:xfrm>
          <a:prstGeom prst="rect">
            <a:avLst/>
          </a:prstGeom>
        </p:spPr>
        <p:txBody>
          <a:bodyPr anchor="t" rtlCol="false" tIns="0" lIns="0" bIns="0" rIns="0">
            <a:spAutoFit/>
          </a:bodyPr>
          <a:lstStyle/>
          <a:p>
            <a:pPr algn="ctr">
              <a:lnSpc>
                <a:spcPts val="5740"/>
              </a:lnSpc>
              <a:spcBef>
                <a:spcPct val="0"/>
              </a:spcBef>
            </a:pPr>
            <a:r>
              <a:rPr lang="en-US" b="true" sz="4100">
                <a:solidFill>
                  <a:srgbClr val="000000"/>
                </a:solidFill>
                <a:latin typeface="Roboto Slab Bold"/>
                <a:ea typeface="Roboto Slab Bold"/>
                <a:cs typeface="Roboto Slab Bold"/>
                <a:sym typeface="Roboto Slab Bold"/>
              </a:rPr>
              <a:t>Futuro del proyecto</a:t>
            </a:r>
          </a:p>
        </p:txBody>
      </p:sp>
    </p:spTree>
  </p:cSld>
  <p:clrMapOvr>
    <a:masterClrMapping/>
  </p:clrMapOvr>
</p:sld>
</file>

<file path=ppt/slides/slide15.xml><?xml version="1.0" encoding="utf-8"?>
<p:sld xmlns:p="http://schemas.openxmlformats.org/presentationml/2006/main" xmlns:a="http://schemas.openxmlformats.org/drawingml/2006/main">
  <p:cSld>
    <p:bg>
      <p:bgPr>
        <a:solidFill>
          <a:srgbClr val="8DD8D3"/>
        </a:solidFill>
      </p:bgPr>
    </p:bg>
    <p:spTree>
      <p:nvGrpSpPr>
        <p:cNvPr id="1" name=""/>
        <p:cNvGrpSpPr/>
        <p:nvPr/>
      </p:nvGrpSpPr>
      <p:grpSpPr>
        <a:xfrm>
          <a:off x="0" y="0"/>
          <a:ext cx="0" cy="0"/>
          <a:chOff x="0" y="0"/>
          <a:chExt cx="0" cy="0"/>
        </a:xfrm>
      </p:grpSpPr>
      <p:sp>
        <p:nvSpPr>
          <p:cNvPr name="TextBox 2" id="2"/>
          <p:cNvSpPr txBox="true"/>
          <p:nvPr/>
        </p:nvSpPr>
        <p:spPr>
          <a:xfrm rot="0">
            <a:off x="6126956" y="5067300"/>
            <a:ext cx="6034088" cy="1419860"/>
          </a:xfrm>
          <a:prstGeom prst="rect">
            <a:avLst/>
          </a:prstGeom>
        </p:spPr>
        <p:txBody>
          <a:bodyPr anchor="t" rtlCol="false" tIns="0" lIns="0" bIns="0" rIns="0">
            <a:spAutoFit/>
          </a:bodyPr>
          <a:lstStyle/>
          <a:p>
            <a:pPr algn="ctr">
              <a:lnSpc>
                <a:spcPts val="5740"/>
              </a:lnSpc>
            </a:pPr>
            <a:r>
              <a:rPr lang="en-US" sz="4100" b="true">
                <a:solidFill>
                  <a:srgbClr val="000000"/>
                </a:solidFill>
                <a:latin typeface="Roboto Slab Bold"/>
                <a:ea typeface="Roboto Slab Bold"/>
                <a:cs typeface="Roboto Slab Bold"/>
                <a:sym typeface="Roboto Slab Bold"/>
              </a:rPr>
              <a:t>¡Gracias por su atención!</a:t>
            </a:r>
          </a:p>
          <a:p>
            <a:pPr algn="ctr">
              <a:lnSpc>
                <a:spcPts val="5740"/>
              </a:lnSpc>
              <a:spcBef>
                <a:spcPct val="0"/>
              </a:spcBef>
            </a:pP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8DD8D3"/>
        </a:solidFill>
      </p:bgPr>
    </p:bg>
    <p:spTree>
      <p:nvGrpSpPr>
        <p:cNvPr id="1" name=""/>
        <p:cNvGrpSpPr/>
        <p:nvPr/>
      </p:nvGrpSpPr>
      <p:grpSpPr>
        <a:xfrm>
          <a:off x="0" y="0"/>
          <a:ext cx="0" cy="0"/>
          <a:chOff x="0" y="0"/>
          <a:chExt cx="0" cy="0"/>
        </a:xfrm>
      </p:grpSpPr>
      <p:sp>
        <p:nvSpPr>
          <p:cNvPr name="Freeform 2" id="2"/>
          <p:cNvSpPr/>
          <p:nvPr/>
        </p:nvSpPr>
        <p:spPr>
          <a:xfrm flipH="false" flipV="false" rot="7459768">
            <a:off x="12691651" y="5881245"/>
            <a:ext cx="9135299" cy="8393856"/>
          </a:xfrm>
          <a:custGeom>
            <a:avLst/>
            <a:gdLst/>
            <a:ahLst/>
            <a:cxnLst/>
            <a:rect r="r" b="b" t="t" l="l"/>
            <a:pathLst>
              <a:path h="8393856" w="9135299">
                <a:moveTo>
                  <a:pt x="0" y="0"/>
                </a:moveTo>
                <a:lnTo>
                  <a:pt x="9135298" y="0"/>
                </a:lnTo>
                <a:lnTo>
                  <a:pt x="9135298" y="8393857"/>
                </a:lnTo>
                <a:lnTo>
                  <a:pt x="0" y="8393857"/>
                </a:lnTo>
                <a:lnTo>
                  <a:pt x="0" y="0"/>
                </a:lnTo>
                <a:close/>
              </a:path>
            </a:pathLst>
          </a:custGeom>
          <a:blipFill>
            <a:blip r:embed="rId2">
              <a:extLst>
                <a:ext uri="{96DAC541-7B7A-43D3-8B79-37D633B846F1}">
                  <asvg:svgBlip xmlns:asvg="http://schemas.microsoft.com/office/drawing/2016/SVG/main" r:embed="rId3"/>
                </a:ext>
              </a:extLst>
            </a:blip>
            <a:stretch>
              <a:fillRect l="-3345" t="0" r="0" b="0"/>
            </a:stretch>
          </a:blipFill>
        </p:spPr>
      </p:sp>
      <p:sp>
        <p:nvSpPr>
          <p:cNvPr name="Freeform 3" id="3"/>
          <p:cNvSpPr/>
          <p:nvPr/>
        </p:nvSpPr>
        <p:spPr>
          <a:xfrm flipH="false" flipV="false" rot="0">
            <a:off x="6547006" y="6698426"/>
            <a:ext cx="4670505" cy="3379747"/>
          </a:xfrm>
          <a:custGeom>
            <a:avLst/>
            <a:gdLst/>
            <a:ahLst/>
            <a:cxnLst/>
            <a:rect r="r" b="b" t="t" l="l"/>
            <a:pathLst>
              <a:path h="3379747" w="4670505">
                <a:moveTo>
                  <a:pt x="0" y="0"/>
                </a:moveTo>
                <a:lnTo>
                  <a:pt x="4670506" y="0"/>
                </a:lnTo>
                <a:lnTo>
                  <a:pt x="4670506" y="3379747"/>
                </a:lnTo>
                <a:lnTo>
                  <a:pt x="0" y="337974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4" id="4"/>
          <p:cNvSpPr txBox="true"/>
          <p:nvPr/>
        </p:nvSpPr>
        <p:spPr>
          <a:xfrm rot="0">
            <a:off x="6671974" y="712153"/>
            <a:ext cx="4179689" cy="695961"/>
          </a:xfrm>
          <a:prstGeom prst="rect">
            <a:avLst/>
          </a:prstGeom>
        </p:spPr>
        <p:txBody>
          <a:bodyPr anchor="t" rtlCol="false" tIns="0" lIns="0" bIns="0" rIns="0">
            <a:spAutoFit/>
          </a:bodyPr>
          <a:lstStyle/>
          <a:p>
            <a:pPr algn="ctr">
              <a:lnSpc>
                <a:spcPts val="5739"/>
              </a:lnSpc>
              <a:spcBef>
                <a:spcPct val="0"/>
              </a:spcBef>
            </a:pPr>
            <a:r>
              <a:rPr lang="en-US" b="true" sz="4099">
                <a:solidFill>
                  <a:srgbClr val="000000"/>
                </a:solidFill>
                <a:latin typeface="Roboto Slab Bold"/>
                <a:ea typeface="Roboto Slab Bold"/>
                <a:cs typeface="Roboto Slab Bold"/>
                <a:sym typeface="Roboto Slab Bold"/>
              </a:rPr>
              <a:t>Reciclaje Urbano</a:t>
            </a:r>
          </a:p>
        </p:txBody>
      </p:sp>
      <p:sp>
        <p:nvSpPr>
          <p:cNvPr name="TextBox 5" id="5"/>
          <p:cNvSpPr txBox="true"/>
          <p:nvPr/>
        </p:nvSpPr>
        <p:spPr>
          <a:xfrm rot="0">
            <a:off x="0" y="1909663"/>
            <a:ext cx="18288000" cy="4331335"/>
          </a:xfrm>
          <a:prstGeom prst="rect">
            <a:avLst/>
          </a:prstGeom>
        </p:spPr>
        <p:txBody>
          <a:bodyPr anchor="t" rtlCol="false" tIns="0" lIns="0" bIns="0" rIns="0">
            <a:spAutoFit/>
          </a:bodyPr>
          <a:lstStyle/>
          <a:p>
            <a:pPr algn="ctr">
              <a:lnSpc>
                <a:spcPts val="4339"/>
              </a:lnSpc>
            </a:pPr>
            <a:r>
              <a:rPr lang="en-US" sz="3099">
                <a:solidFill>
                  <a:srgbClr val="000000"/>
                </a:solidFill>
                <a:latin typeface="Nunito"/>
                <a:ea typeface="Nunito"/>
                <a:cs typeface="Nunito"/>
                <a:sym typeface="Nunito"/>
              </a:rPr>
              <a:t>En chile el reciclaje es  un problema recurrente, aunque existen puntos de reciclaje alrededor del país, la información de estos es muy escasa, la información de estos es tan dispersa que la gente no sabe dónde encontrarlos lo que transforma todo esto en un problema mas grande.</a:t>
            </a:r>
          </a:p>
          <a:p>
            <a:pPr algn="ctr">
              <a:lnSpc>
                <a:spcPts val="4339"/>
              </a:lnSpc>
            </a:pPr>
            <a:r>
              <a:rPr lang="en-US" sz="3099">
                <a:solidFill>
                  <a:srgbClr val="000000"/>
                </a:solidFill>
                <a:latin typeface="Nunito"/>
                <a:ea typeface="Nunito"/>
                <a:cs typeface="Nunito"/>
                <a:sym typeface="Nunito"/>
              </a:rPr>
              <a:t>Debido a la alta densidad urbana y el alto volumen de residuos se necesita con urgencia una solución.</a:t>
            </a:r>
          </a:p>
          <a:p>
            <a:pPr algn="ctr">
              <a:lnSpc>
                <a:spcPts val="4339"/>
              </a:lnSpc>
            </a:pPr>
          </a:p>
          <a:p>
            <a:pPr algn="ctr">
              <a:lnSpc>
                <a:spcPts val="4339"/>
              </a:lnSpc>
            </a:pPr>
            <a:r>
              <a:rPr lang="en-US" sz="3099">
                <a:solidFill>
                  <a:srgbClr val="000000"/>
                </a:solidFill>
                <a:latin typeface="Nunito"/>
                <a:ea typeface="Nunito"/>
                <a:cs typeface="Nunito"/>
                <a:sym typeface="Nunito"/>
              </a:rPr>
              <a:t>Dato: En chile se generan 1.26kg de residuos por persona al día, de los cuales menos del 10% terminan siendo reciclados. </a:t>
            </a:r>
          </a:p>
          <a:p>
            <a:pPr algn="ctr">
              <a:lnSpc>
                <a:spcPts val="4339"/>
              </a:lnSpc>
              <a:spcBef>
                <a:spcPct val="0"/>
              </a:spcBef>
            </a:pPr>
          </a:p>
        </p:txBody>
      </p:sp>
      <p:pic>
        <p:nvPicPr>
          <p:cNvPr name="Picture 6" id="6"/>
          <p:cNvPicPr>
            <a:picLocks noChangeAspect="true"/>
          </p:cNvPicPr>
          <p:nvPr/>
        </p:nvPicPr>
        <p:blipFill>
          <a:blip r:embed="rId6"/>
          <a:srcRect l="0" t="0" r="0" b="0"/>
          <a:stretch>
            <a:fillRect/>
          </a:stretch>
        </p:blipFill>
        <p:spPr>
          <a:xfrm flipH="false" flipV="false" rot="0">
            <a:off x="11217512" y="500085"/>
            <a:ext cx="849369" cy="1196295"/>
          </a:xfrm>
          <a:prstGeom prst="rect">
            <a:avLst/>
          </a:prstGeom>
        </p:spPr>
      </p:pic>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8DD8D3"/>
        </a:solidFill>
      </p:bgPr>
    </p:bg>
    <p:spTree>
      <p:nvGrpSpPr>
        <p:cNvPr id="1" name=""/>
        <p:cNvGrpSpPr/>
        <p:nvPr/>
      </p:nvGrpSpPr>
      <p:grpSpPr>
        <a:xfrm>
          <a:off x="0" y="0"/>
          <a:ext cx="0" cy="0"/>
          <a:chOff x="0" y="0"/>
          <a:chExt cx="0" cy="0"/>
        </a:xfrm>
      </p:grpSpPr>
      <p:sp>
        <p:nvSpPr>
          <p:cNvPr name="Freeform 2" id="2"/>
          <p:cNvSpPr/>
          <p:nvPr/>
        </p:nvSpPr>
        <p:spPr>
          <a:xfrm flipH="false" flipV="false" rot="7459768">
            <a:off x="-3538949" y="-2646893"/>
            <a:ext cx="9135299" cy="8393856"/>
          </a:xfrm>
          <a:custGeom>
            <a:avLst/>
            <a:gdLst/>
            <a:ahLst/>
            <a:cxnLst/>
            <a:rect r="r" b="b" t="t" l="l"/>
            <a:pathLst>
              <a:path h="8393856" w="9135299">
                <a:moveTo>
                  <a:pt x="0" y="0"/>
                </a:moveTo>
                <a:lnTo>
                  <a:pt x="9135298" y="0"/>
                </a:lnTo>
                <a:lnTo>
                  <a:pt x="9135298" y="8393856"/>
                </a:lnTo>
                <a:lnTo>
                  <a:pt x="0" y="8393856"/>
                </a:lnTo>
                <a:lnTo>
                  <a:pt x="0" y="0"/>
                </a:lnTo>
                <a:close/>
              </a:path>
            </a:pathLst>
          </a:custGeom>
          <a:blipFill>
            <a:blip r:embed="rId2">
              <a:extLst>
                <a:ext uri="{96DAC541-7B7A-43D3-8B79-37D633B846F1}">
                  <asvg:svgBlip xmlns:asvg="http://schemas.microsoft.com/office/drawing/2016/SVG/main" r:embed="rId3"/>
                </a:ext>
              </a:extLst>
            </a:blip>
            <a:stretch>
              <a:fillRect l="-3345" t="0" r="0" b="0"/>
            </a:stretch>
          </a:blipFill>
        </p:spPr>
      </p:sp>
      <p:sp>
        <p:nvSpPr>
          <p:cNvPr name="Freeform 3" id="3"/>
          <p:cNvSpPr/>
          <p:nvPr/>
        </p:nvSpPr>
        <p:spPr>
          <a:xfrm flipH="false" flipV="false" rot="0">
            <a:off x="1028700" y="5377171"/>
            <a:ext cx="1683817" cy="2949361"/>
          </a:xfrm>
          <a:custGeom>
            <a:avLst/>
            <a:gdLst/>
            <a:ahLst/>
            <a:cxnLst/>
            <a:rect r="r" b="b" t="t" l="l"/>
            <a:pathLst>
              <a:path h="2949361" w="1683817">
                <a:moveTo>
                  <a:pt x="0" y="0"/>
                </a:moveTo>
                <a:lnTo>
                  <a:pt x="1683817" y="0"/>
                </a:lnTo>
                <a:lnTo>
                  <a:pt x="1683817" y="2949361"/>
                </a:lnTo>
                <a:lnTo>
                  <a:pt x="0" y="294936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4" id="4"/>
          <p:cNvSpPr txBox="true"/>
          <p:nvPr/>
        </p:nvSpPr>
        <p:spPr>
          <a:xfrm rot="0">
            <a:off x="369430" y="3325697"/>
            <a:ext cx="17918570" cy="5417185"/>
          </a:xfrm>
          <a:prstGeom prst="rect">
            <a:avLst/>
          </a:prstGeom>
        </p:spPr>
        <p:txBody>
          <a:bodyPr anchor="t" rtlCol="false" tIns="0" lIns="0" bIns="0" rIns="0">
            <a:spAutoFit/>
          </a:bodyPr>
          <a:lstStyle/>
          <a:p>
            <a:pPr algn="ctr">
              <a:lnSpc>
                <a:spcPts val="4339"/>
              </a:lnSpc>
            </a:pPr>
            <a:r>
              <a:rPr lang="en-US" sz="3099">
                <a:solidFill>
                  <a:srgbClr val="000000"/>
                </a:solidFill>
                <a:latin typeface="Montserrat"/>
                <a:ea typeface="Montserrat"/>
                <a:cs typeface="Montserrat"/>
                <a:sym typeface="Montserrat"/>
              </a:rPr>
              <a:t>Con una interfaz sencilla y fácil de usar, esta aplicación permite visualizar y gestionar puntos de reciclaje, lo que significa que todos podrán crear sus propios puntos de reciclaje de cualquier residuo que se desee, al hacerlo este se agregara al mapa interactivo en tiempo real donde otros usuarios podrán encontrarlo y hacer uso de el. </a:t>
            </a:r>
          </a:p>
          <a:p>
            <a:pPr algn="ctr">
              <a:lnSpc>
                <a:spcPts val="4339"/>
              </a:lnSpc>
            </a:pPr>
          </a:p>
          <a:p>
            <a:pPr algn="ctr">
              <a:lnSpc>
                <a:spcPts val="4339"/>
              </a:lnSpc>
            </a:pPr>
            <a:r>
              <a:rPr lang="en-US" sz="3099">
                <a:solidFill>
                  <a:srgbClr val="000000"/>
                </a:solidFill>
                <a:latin typeface="Montserrat"/>
                <a:ea typeface="Montserrat"/>
                <a:cs typeface="Montserrat"/>
                <a:sym typeface="Montserrat"/>
              </a:rPr>
              <a:t>Además EcoMap busca incentivar y premiar a aquellos que interactúen con la aplicación (al crear puntos o dejar comentarios de estos) con puntos EcoMap que podrán ser canjeados por premios o por productos de empresas aliadas.</a:t>
            </a:r>
          </a:p>
          <a:p>
            <a:pPr algn="ctr">
              <a:lnSpc>
                <a:spcPts val="4339"/>
              </a:lnSpc>
            </a:pPr>
          </a:p>
          <a:p>
            <a:pPr algn="ctr">
              <a:lnSpc>
                <a:spcPts val="4339"/>
              </a:lnSpc>
              <a:spcBef>
                <a:spcPct val="0"/>
              </a:spcBef>
            </a:pPr>
          </a:p>
        </p:txBody>
      </p:sp>
      <p:sp>
        <p:nvSpPr>
          <p:cNvPr name="Freeform 5" id="5"/>
          <p:cNvSpPr/>
          <p:nvPr/>
        </p:nvSpPr>
        <p:spPr>
          <a:xfrm flipH="false" flipV="false" rot="0">
            <a:off x="15634886" y="7688899"/>
            <a:ext cx="2339327" cy="2194714"/>
          </a:xfrm>
          <a:custGeom>
            <a:avLst/>
            <a:gdLst/>
            <a:ahLst/>
            <a:cxnLst/>
            <a:rect r="r" b="b" t="t" l="l"/>
            <a:pathLst>
              <a:path h="2194714" w="2339327">
                <a:moveTo>
                  <a:pt x="0" y="0"/>
                </a:moveTo>
                <a:lnTo>
                  <a:pt x="2339328" y="0"/>
                </a:lnTo>
                <a:lnTo>
                  <a:pt x="2339328" y="2194715"/>
                </a:lnTo>
                <a:lnTo>
                  <a:pt x="0" y="2194715"/>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6" id="6"/>
          <p:cNvSpPr txBox="true"/>
          <p:nvPr/>
        </p:nvSpPr>
        <p:spPr>
          <a:xfrm rot="0">
            <a:off x="369430" y="1784351"/>
            <a:ext cx="17918570" cy="1073785"/>
          </a:xfrm>
          <a:prstGeom prst="rect">
            <a:avLst/>
          </a:prstGeom>
        </p:spPr>
        <p:txBody>
          <a:bodyPr anchor="t" rtlCol="false" tIns="0" lIns="0" bIns="0" rIns="0">
            <a:spAutoFit/>
          </a:bodyPr>
          <a:lstStyle/>
          <a:p>
            <a:pPr algn="ctr">
              <a:lnSpc>
                <a:spcPts val="4339"/>
              </a:lnSpc>
              <a:spcBef>
                <a:spcPct val="0"/>
              </a:spcBef>
            </a:pPr>
            <a:r>
              <a:rPr lang="en-US" sz="3099">
                <a:solidFill>
                  <a:srgbClr val="000000"/>
                </a:solidFill>
                <a:latin typeface="Montserrat"/>
                <a:ea typeface="Montserrat"/>
                <a:cs typeface="Montserrat"/>
                <a:sym typeface="Montserrat"/>
              </a:rPr>
              <a:t>EcoMap busca conectar a los ciudadanos con los puntos de reciclaje del país, ofreciendo distintas funciones para facilitar e incentivar esta acción </a:t>
            </a:r>
          </a:p>
        </p:txBody>
      </p:sp>
      <p:sp>
        <p:nvSpPr>
          <p:cNvPr name="TextBox 7" id="7"/>
          <p:cNvSpPr txBox="true"/>
          <p:nvPr/>
        </p:nvSpPr>
        <p:spPr>
          <a:xfrm rot="0">
            <a:off x="7729537" y="431165"/>
            <a:ext cx="2828925" cy="1419861"/>
          </a:xfrm>
          <a:prstGeom prst="rect">
            <a:avLst/>
          </a:prstGeom>
        </p:spPr>
        <p:txBody>
          <a:bodyPr anchor="t" rtlCol="false" tIns="0" lIns="0" bIns="0" rIns="0">
            <a:spAutoFit/>
          </a:bodyPr>
          <a:lstStyle/>
          <a:p>
            <a:pPr algn="ctr">
              <a:lnSpc>
                <a:spcPts val="5739"/>
              </a:lnSpc>
            </a:pPr>
            <a:r>
              <a:rPr lang="en-US" sz="4099" b="true">
                <a:solidFill>
                  <a:srgbClr val="000000"/>
                </a:solidFill>
                <a:latin typeface="Roboto Slab Bold"/>
                <a:ea typeface="Roboto Slab Bold"/>
                <a:cs typeface="Roboto Slab Bold"/>
                <a:sym typeface="Roboto Slab Bold"/>
              </a:rPr>
              <a:t>La solución</a:t>
            </a:r>
          </a:p>
          <a:p>
            <a:pPr algn="ctr">
              <a:lnSpc>
                <a:spcPts val="5739"/>
              </a:lnSpc>
              <a:spcBef>
                <a:spcPct val="0"/>
              </a:spcBef>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8DD8D3"/>
        </a:solidFill>
      </p:bgPr>
    </p:bg>
    <p:spTree>
      <p:nvGrpSpPr>
        <p:cNvPr id="1" name=""/>
        <p:cNvGrpSpPr/>
        <p:nvPr/>
      </p:nvGrpSpPr>
      <p:grpSpPr>
        <a:xfrm>
          <a:off x="0" y="0"/>
          <a:ext cx="0" cy="0"/>
          <a:chOff x="0" y="0"/>
          <a:chExt cx="0" cy="0"/>
        </a:xfrm>
      </p:grpSpPr>
      <p:sp>
        <p:nvSpPr>
          <p:cNvPr name="Freeform 2" id="2"/>
          <p:cNvSpPr/>
          <p:nvPr/>
        </p:nvSpPr>
        <p:spPr>
          <a:xfrm flipH="false" flipV="false" rot="0">
            <a:off x="10626438" y="121854"/>
            <a:ext cx="1850147" cy="1358871"/>
          </a:xfrm>
          <a:custGeom>
            <a:avLst/>
            <a:gdLst/>
            <a:ahLst/>
            <a:cxnLst/>
            <a:rect r="r" b="b" t="t" l="l"/>
            <a:pathLst>
              <a:path h="1358871" w="1850147">
                <a:moveTo>
                  <a:pt x="0" y="0"/>
                </a:moveTo>
                <a:lnTo>
                  <a:pt x="1850147" y="0"/>
                </a:lnTo>
                <a:lnTo>
                  <a:pt x="1850147" y="1358871"/>
                </a:lnTo>
                <a:lnTo>
                  <a:pt x="0" y="135887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3158401" y="1877233"/>
            <a:ext cx="11715469" cy="8230117"/>
          </a:xfrm>
          <a:custGeom>
            <a:avLst/>
            <a:gdLst/>
            <a:ahLst/>
            <a:cxnLst/>
            <a:rect r="r" b="b" t="t" l="l"/>
            <a:pathLst>
              <a:path h="8230117" w="11715469">
                <a:moveTo>
                  <a:pt x="0" y="0"/>
                </a:moveTo>
                <a:lnTo>
                  <a:pt x="11715469" y="0"/>
                </a:lnTo>
                <a:lnTo>
                  <a:pt x="11715469" y="8230117"/>
                </a:lnTo>
                <a:lnTo>
                  <a:pt x="0" y="8230117"/>
                </a:lnTo>
                <a:lnTo>
                  <a:pt x="0" y="0"/>
                </a:lnTo>
                <a:close/>
              </a:path>
            </a:pathLst>
          </a:custGeom>
          <a:blipFill>
            <a:blip r:embed="rId4"/>
            <a:stretch>
              <a:fillRect l="0" t="0" r="0" b="0"/>
            </a:stretch>
          </a:blipFill>
        </p:spPr>
      </p:sp>
      <p:sp>
        <p:nvSpPr>
          <p:cNvPr name="TextBox 4" id="4"/>
          <p:cNvSpPr txBox="true"/>
          <p:nvPr/>
        </p:nvSpPr>
        <p:spPr>
          <a:xfrm rot="0">
            <a:off x="7689622" y="471805"/>
            <a:ext cx="2908756" cy="695960"/>
          </a:xfrm>
          <a:prstGeom prst="rect">
            <a:avLst/>
          </a:prstGeom>
        </p:spPr>
        <p:txBody>
          <a:bodyPr anchor="t" rtlCol="false" tIns="0" lIns="0" bIns="0" rIns="0">
            <a:spAutoFit/>
          </a:bodyPr>
          <a:lstStyle/>
          <a:p>
            <a:pPr algn="ctr">
              <a:lnSpc>
                <a:spcPts val="5740"/>
              </a:lnSpc>
              <a:spcBef>
                <a:spcPct val="0"/>
              </a:spcBef>
            </a:pPr>
            <a:r>
              <a:rPr lang="en-US" b="true" sz="4100">
                <a:solidFill>
                  <a:srgbClr val="000000"/>
                </a:solidFill>
                <a:latin typeface="Roboto Slab Bold"/>
                <a:ea typeface="Roboto Slab Bold"/>
                <a:cs typeface="Roboto Slab Bold"/>
                <a:sym typeface="Roboto Slab Bold"/>
              </a:rPr>
              <a:t>Caso de uso</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8DD8D3"/>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0">
            <a:off x="4914717" y="274286"/>
            <a:ext cx="1058798" cy="1176443"/>
          </a:xfrm>
          <a:prstGeom prst="rect">
            <a:avLst/>
          </a:prstGeom>
        </p:spPr>
      </p:pic>
      <p:sp>
        <p:nvSpPr>
          <p:cNvPr name="TextBox 3" id="3"/>
          <p:cNvSpPr txBox="true"/>
          <p:nvPr/>
        </p:nvSpPr>
        <p:spPr>
          <a:xfrm rot="0">
            <a:off x="6097220" y="471805"/>
            <a:ext cx="6093559" cy="695960"/>
          </a:xfrm>
          <a:prstGeom prst="rect">
            <a:avLst/>
          </a:prstGeom>
        </p:spPr>
        <p:txBody>
          <a:bodyPr anchor="t" rtlCol="false" tIns="0" lIns="0" bIns="0" rIns="0">
            <a:spAutoFit/>
          </a:bodyPr>
          <a:lstStyle/>
          <a:p>
            <a:pPr algn="ctr">
              <a:lnSpc>
                <a:spcPts val="5740"/>
              </a:lnSpc>
              <a:spcBef>
                <a:spcPct val="0"/>
              </a:spcBef>
            </a:pPr>
            <a:r>
              <a:rPr lang="en-US" b="true" sz="4100">
                <a:solidFill>
                  <a:srgbClr val="000000"/>
                </a:solidFill>
                <a:latin typeface="Roboto Slab Bold"/>
                <a:ea typeface="Roboto Slab Bold"/>
                <a:cs typeface="Roboto Slab Bold"/>
                <a:sym typeface="Roboto Slab Bold"/>
              </a:rPr>
              <a:t>Metodología y desarrollo</a:t>
            </a:r>
          </a:p>
        </p:txBody>
      </p:sp>
      <p:sp>
        <p:nvSpPr>
          <p:cNvPr name="Freeform 4" id="4"/>
          <p:cNvSpPr/>
          <p:nvPr/>
        </p:nvSpPr>
        <p:spPr>
          <a:xfrm flipH="false" flipV="false" rot="-3093050">
            <a:off x="-4364337" y="-3316980"/>
            <a:ext cx="8830424" cy="8113726"/>
          </a:xfrm>
          <a:custGeom>
            <a:avLst/>
            <a:gdLst/>
            <a:ahLst/>
            <a:cxnLst/>
            <a:rect r="r" b="b" t="t" l="l"/>
            <a:pathLst>
              <a:path h="8113726" w="8830424">
                <a:moveTo>
                  <a:pt x="0" y="0"/>
                </a:moveTo>
                <a:lnTo>
                  <a:pt x="8830424" y="0"/>
                </a:lnTo>
                <a:lnTo>
                  <a:pt x="8830424" y="8113725"/>
                </a:lnTo>
                <a:lnTo>
                  <a:pt x="0" y="8113725"/>
                </a:lnTo>
                <a:lnTo>
                  <a:pt x="0" y="0"/>
                </a:lnTo>
                <a:close/>
              </a:path>
            </a:pathLst>
          </a:custGeom>
          <a:blipFill>
            <a:blip r:embed="rId3">
              <a:extLst>
                <a:ext uri="{96DAC541-7B7A-43D3-8B79-37D633B846F1}">
                  <asvg:svgBlip xmlns:asvg="http://schemas.microsoft.com/office/drawing/2016/SVG/main" r:embed="rId4"/>
                </a:ext>
              </a:extLst>
            </a:blip>
            <a:stretch>
              <a:fillRect l="-3345" t="0" r="0" b="0"/>
            </a:stretch>
          </a:blipFill>
        </p:spPr>
      </p:sp>
      <p:sp>
        <p:nvSpPr>
          <p:cNvPr name="TextBox 5" id="5"/>
          <p:cNvSpPr txBox="true"/>
          <p:nvPr/>
        </p:nvSpPr>
        <p:spPr>
          <a:xfrm rot="0">
            <a:off x="1765601" y="2267624"/>
            <a:ext cx="14756799" cy="6990676"/>
          </a:xfrm>
          <a:prstGeom prst="rect">
            <a:avLst/>
          </a:prstGeom>
        </p:spPr>
        <p:txBody>
          <a:bodyPr anchor="t" rtlCol="false" tIns="0" lIns="0" bIns="0" rIns="0">
            <a:spAutoFit/>
          </a:bodyPr>
          <a:lstStyle/>
          <a:p>
            <a:pPr algn="just">
              <a:lnSpc>
                <a:spcPts val="3712"/>
              </a:lnSpc>
            </a:pPr>
            <a:r>
              <a:rPr lang="en-US" sz="2651">
                <a:solidFill>
                  <a:srgbClr val="000000"/>
                </a:solidFill>
                <a:latin typeface="Roboto Slab"/>
                <a:ea typeface="Roboto Slab"/>
                <a:cs typeface="Roboto Slab"/>
                <a:sym typeface="Roboto Slab"/>
              </a:rPr>
              <a:t>El proyecto se desarrollo bajo la metodología ágil basada en sprints,:</a:t>
            </a:r>
          </a:p>
          <a:p>
            <a:pPr algn="just" marL="572463" indent="-286232" lvl="1">
              <a:lnSpc>
                <a:spcPts val="3712"/>
              </a:lnSpc>
              <a:buFont typeface="Arial"/>
              <a:buChar char="•"/>
            </a:pPr>
            <a:r>
              <a:rPr lang="en-US" sz="2651">
                <a:solidFill>
                  <a:srgbClr val="000000"/>
                </a:solidFill>
                <a:latin typeface="Roboto Slab"/>
                <a:ea typeface="Roboto Slab"/>
                <a:cs typeface="Roboto Slab"/>
                <a:sym typeface="Roboto Slab"/>
              </a:rPr>
              <a:t>Sprint 1 - Planificación y diseño: Definición de requisitos</a:t>
            </a:r>
          </a:p>
          <a:p>
            <a:pPr algn="just" marL="572463" indent="-286232" lvl="1">
              <a:lnSpc>
                <a:spcPts val="3712"/>
              </a:lnSpc>
              <a:buFont typeface="Arial"/>
              <a:buChar char="•"/>
            </a:pPr>
            <a:r>
              <a:rPr lang="en-US" sz="2651">
                <a:solidFill>
                  <a:srgbClr val="000000"/>
                </a:solidFill>
                <a:latin typeface="Roboto Slab"/>
                <a:ea typeface="Roboto Slab"/>
                <a:cs typeface="Roboto Slab"/>
                <a:sym typeface="Roboto Slab"/>
              </a:rPr>
              <a:t>Sprint 2 - Configuración backend: Configuración Node.js + Express y conexion a postgreSQL</a:t>
            </a:r>
          </a:p>
          <a:p>
            <a:pPr algn="just" marL="572463" indent="-286232" lvl="1">
              <a:lnSpc>
                <a:spcPts val="3712"/>
              </a:lnSpc>
              <a:buFont typeface="Arial"/>
              <a:buChar char="•"/>
            </a:pPr>
            <a:r>
              <a:rPr lang="en-US" sz="2651">
                <a:solidFill>
                  <a:srgbClr val="000000"/>
                </a:solidFill>
                <a:latin typeface="Roboto Slab"/>
                <a:ea typeface="Roboto Slab"/>
                <a:cs typeface="Roboto Slab"/>
                <a:sym typeface="Roboto Slab"/>
              </a:rPr>
              <a:t>Sprint 3 - Autenticación y Seguridad: Sistema de registro y login, encriptación de contraseñas con bcrypt, JWT y middlewares de autenticación.</a:t>
            </a:r>
          </a:p>
          <a:p>
            <a:pPr algn="just" marL="572463" indent="-286232" lvl="1">
              <a:lnSpc>
                <a:spcPts val="3712"/>
              </a:lnSpc>
              <a:buFont typeface="Arial"/>
              <a:buChar char="•"/>
            </a:pPr>
            <a:r>
              <a:rPr lang="en-US" sz="2651">
                <a:solidFill>
                  <a:srgbClr val="000000"/>
                </a:solidFill>
                <a:latin typeface="Roboto Slab"/>
                <a:ea typeface="Roboto Slab"/>
                <a:cs typeface="Roboto Slab"/>
                <a:sym typeface="Roboto Slab"/>
              </a:rPr>
              <a:t>Sprint 4 - Frontend: Setup React, Paginas (login, registro, principal, mapa y perfil), Enrutamiento (React router) y Estilos.</a:t>
            </a:r>
          </a:p>
          <a:p>
            <a:pPr algn="just" marL="572463" indent="-286232" lvl="1">
              <a:lnSpc>
                <a:spcPts val="3712"/>
              </a:lnSpc>
              <a:buFont typeface="Arial"/>
              <a:buChar char="•"/>
            </a:pPr>
            <a:r>
              <a:rPr lang="en-US" sz="2651">
                <a:solidFill>
                  <a:srgbClr val="000000"/>
                </a:solidFill>
                <a:latin typeface="Roboto Slab"/>
                <a:ea typeface="Roboto Slab"/>
                <a:cs typeface="Roboto Slab"/>
                <a:sym typeface="Roboto Slab"/>
              </a:rPr>
              <a:t>Sprint 5 - Integración de Mapas: Implementación de Leaflet y visualización de puntos en mapa</a:t>
            </a:r>
          </a:p>
          <a:p>
            <a:pPr algn="just" marL="572463" indent="-286232" lvl="1">
              <a:lnSpc>
                <a:spcPts val="3712"/>
              </a:lnSpc>
              <a:buFont typeface="Arial"/>
              <a:buChar char="•"/>
            </a:pPr>
            <a:r>
              <a:rPr lang="en-US" sz="2651">
                <a:solidFill>
                  <a:srgbClr val="000000"/>
                </a:solidFill>
                <a:latin typeface="Roboto Slab"/>
                <a:ea typeface="Roboto Slab"/>
                <a:cs typeface="Roboto Slab"/>
                <a:sym typeface="Roboto Slab"/>
              </a:rPr>
              <a:t>Sprint 6 - Gestión de Puntos: CRUD, geocodificación con Nominatim, Migración a servicios de hosting, perfil de usuario con puntos y comentarios creados</a:t>
            </a:r>
          </a:p>
          <a:p>
            <a:pPr algn="just" marL="572463" indent="-286232" lvl="1">
              <a:lnSpc>
                <a:spcPts val="3712"/>
              </a:lnSpc>
              <a:buFont typeface="Arial"/>
              <a:buChar char="•"/>
            </a:pPr>
            <a:r>
              <a:rPr lang="en-US" sz="2651">
                <a:solidFill>
                  <a:srgbClr val="000000"/>
                </a:solidFill>
                <a:latin typeface="Roboto Slab"/>
                <a:ea typeface="Roboto Slab"/>
                <a:cs typeface="Roboto Slab"/>
                <a:sym typeface="Roboto Slab"/>
              </a:rPr>
              <a:t>Sprint 7 - Testing y Optimización: Corrección de bugs y optimización de rendimiento</a:t>
            </a:r>
          </a:p>
          <a:p>
            <a:pPr algn="just" marL="572463" indent="-286232" lvl="1">
              <a:lnSpc>
                <a:spcPts val="3712"/>
              </a:lnSpc>
              <a:buFont typeface="Arial"/>
              <a:buChar char="•"/>
            </a:pPr>
            <a:r>
              <a:rPr lang="en-US" sz="2651">
                <a:solidFill>
                  <a:srgbClr val="000000"/>
                </a:solidFill>
                <a:latin typeface="Roboto Slab"/>
                <a:ea typeface="Roboto Slab"/>
                <a:cs typeface="Roboto Slab"/>
                <a:sym typeface="Roboto Slab"/>
              </a:rPr>
              <a:t>Sprint 8 - Despliegue y documentación :Despliegue en Netlify (frontend) y  Render (backend), configuración de variables de entorno y documentación final</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8DD8D3"/>
        </a:solidFill>
      </p:bgPr>
    </p:bg>
    <p:spTree>
      <p:nvGrpSpPr>
        <p:cNvPr id="1" name=""/>
        <p:cNvGrpSpPr/>
        <p:nvPr/>
      </p:nvGrpSpPr>
      <p:grpSpPr>
        <a:xfrm>
          <a:off x="0" y="0"/>
          <a:ext cx="0" cy="0"/>
          <a:chOff x="0" y="0"/>
          <a:chExt cx="0" cy="0"/>
        </a:xfrm>
      </p:grpSpPr>
      <p:sp>
        <p:nvSpPr>
          <p:cNvPr name="Freeform 2" id="2"/>
          <p:cNvSpPr/>
          <p:nvPr/>
        </p:nvSpPr>
        <p:spPr>
          <a:xfrm flipH="false" flipV="false" rot="7459768">
            <a:off x="12691651" y="5881245"/>
            <a:ext cx="9135299" cy="8393856"/>
          </a:xfrm>
          <a:custGeom>
            <a:avLst/>
            <a:gdLst/>
            <a:ahLst/>
            <a:cxnLst/>
            <a:rect r="r" b="b" t="t" l="l"/>
            <a:pathLst>
              <a:path h="8393856" w="9135299">
                <a:moveTo>
                  <a:pt x="0" y="0"/>
                </a:moveTo>
                <a:lnTo>
                  <a:pt x="9135298" y="0"/>
                </a:lnTo>
                <a:lnTo>
                  <a:pt x="9135298" y="8393857"/>
                </a:lnTo>
                <a:lnTo>
                  <a:pt x="0" y="8393857"/>
                </a:lnTo>
                <a:lnTo>
                  <a:pt x="0" y="0"/>
                </a:lnTo>
                <a:close/>
              </a:path>
            </a:pathLst>
          </a:custGeom>
          <a:blipFill>
            <a:blip r:embed="rId2">
              <a:extLst>
                <a:ext uri="{96DAC541-7B7A-43D3-8B79-37D633B846F1}">
                  <asvg:svgBlip xmlns:asvg="http://schemas.microsoft.com/office/drawing/2016/SVG/main" r:embed="rId3"/>
                </a:ext>
              </a:extLst>
            </a:blip>
            <a:stretch>
              <a:fillRect l="-3345" t="0" r="0" b="0"/>
            </a:stretch>
          </a:blipFill>
        </p:spPr>
      </p:sp>
      <p:sp>
        <p:nvSpPr>
          <p:cNvPr name="Freeform 3" id="3"/>
          <p:cNvSpPr/>
          <p:nvPr/>
        </p:nvSpPr>
        <p:spPr>
          <a:xfrm flipH="false" flipV="false" rot="-3093050">
            <a:off x="-4364337" y="-3316980"/>
            <a:ext cx="8830424" cy="8113726"/>
          </a:xfrm>
          <a:custGeom>
            <a:avLst/>
            <a:gdLst/>
            <a:ahLst/>
            <a:cxnLst/>
            <a:rect r="r" b="b" t="t" l="l"/>
            <a:pathLst>
              <a:path h="8113726" w="8830424">
                <a:moveTo>
                  <a:pt x="0" y="0"/>
                </a:moveTo>
                <a:lnTo>
                  <a:pt x="8830424" y="0"/>
                </a:lnTo>
                <a:lnTo>
                  <a:pt x="8830424" y="8113725"/>
                </a:lnTo>
                <a:lnTo>
                  <a:pt x="0" y="8113725"/>
                </a:lnTo>
                <a:lnTo>
                  <a:pt x="0" y="0"/>
                </a:lnTo>
                <a:close/>
              </a:path>
            </a:pathLst>
          </a:custGeom>
          <a:blipFill>
            <a:blip r:embed="rId2">
              <a:extLst>
                <a:ext uri="{96DAC541-7B7A-43D3-8B79-37D633B846F1}">
                  <asvg:svgBlip xmlns:asvg="http://schemas.microsoft.com/office/drawing/2016/SVG/main" r:embed="rId3"/>
                </a:ext>
              </a:extLst>
            </a:blip>
            <a:stretch>
              <a:fillRect l="-3345" t="0" r="0" b="0"/>
            </a:stretch>
          </a:blipFill>
        </p:spPr>
      </p:sp>
      <p:sp>
        <p:nvSpPr>
          <p:cNvPr name="Freeform 4" id="4"/>
          <p:cNvSpPr/>
          <p:nvPr/>
        </p:nvSpPr>
        <p:spPr>
          <a:xfrm flipH="false" flipV="false" rot="0">
            <a:off x="3970979" y="1402567"/>
            <a:ext cx="9965488" cy="8532949"/>
          </a:xfrm>
          <a:custGeom>
            <a:avLst/>
            <a:gdLst/>
            <a:ahLst/>
            <a:cxnLst/>
            <a:rect r="r" b="b" t="t" l="l"/>
            <a:pathLst>
              <a:path h="8532949" w="9965488">
                <a:moveTo>
                  <a:pt x="0" y="0"/>
                </a:moveTo>
                <a:lnTo>
                  <a:pt x="9965488" y="0"/>
                </a:lnTo>
                <a:lnTo>
                  <a:pt x="9965488" y="8532949"/>
                </a:lnTo>
                <a:lnTo>
                  <a:pt x="0" y="8532949"/>
                </a:lnTo>
                <a:lnTo>
                  <a:pt x="0" y="0"/>
                </a:lnTo>
                <a:close/>
              </a:path>
            </a:pathLst>
          </a:custGeom>
          <a:blipFill>
            <a:blip r:embed="rId4"/>
            <a:stretch>
              <a:fillRect l="0" t="0" r="0" b="0"/>
            </a:stretch>
          </a:blipFill>
        </p:spPr>
      </p:sp>
      <p:sp>
        <p:nvSpPr>
          <p:cNvPr name="Freeform 5" id="5"/>
          <p:cNvSpPr/>
          <p:nvPr/>
        </p:nvSpPr>
        <p:spPr>
          <a:xfrm flipH="false" flipV="false" rot="0">
            <a:off x="10682998" y="239384"/>
            <a:ext cx="1069026" cy="1000997"/>
          </a:xfrm>
          <a:custGeom>
            <a:avLst/>
            <a:gdLst/>
            <a:ahLst/>
            <a:cxnLst/>
            <a:rect r="r" b="b" t="t" l="l"/>
            <a:pathLst>
              <a:path h="1000997" w="1069026">
                <a:moveTo>
                  <a:pt x="0" y="0"/>
                </a:moveTo>
                <a:lnTo>
                  <a:pt x="1069027" y="0"/>
                </a:lnTo>
                <a:lnTo>
                  <a:pt x="1069027" y="1000997"/>
                </a:lnTo>
                <a:lnTo>
                  <a:pt x="0" y="100099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6" id="6"/>
          <p:cNvSpPr txBox="true"/>
          <p:nvPr/>
        </p:nvSpPr>
        <p:spPr>
          <a:xfrm rot="0">
            <a:off x="7628483" y="471805"/>
            <a:ext cx="3031034" cy="695960"/>
          </a:xfrm>
          <a:prstGeom prst="rect">
            <a:avLst/>
          </a:prstGeom>
        </p:spPr>
        <p:txBody>
          <a:bodyPr anchor="t" rtlCol="false" tIns="0" lIns="0" bIns="0" rIns="0">
            <a:spAutoFit/>
          </a:bodyPr>
          <a:lstStyle/>
          <a:p>
            <a:pPr algn="ctr">
              <a:lnSpc>
                <a:spcPts val="5740"/>
              </a:lnSpc>
              <a:spcBef>
                <a:spcPct val="0"/>
              </a:spcBef>
            </a:pPr>
            <a:r>
              <a:rPr lang="en-US" b="true" sz="4100">
                <a:solidFill>
                  <a:srgbClr val="000000"/>
                </a:solidFill>
                <a:latin typeface="Roboto Slab Bold"/>
                <a:ea typeface="Roboto Slab Bold"/>
                <a:cs typeface="Roboto Slab Bold"/>
                <a:sym typeface="Roboto Slab Bold"/>
              </a:rPr>
              <a:t>Cronograma</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8DD8D3"/>
        </a:solidFill>
      </p:bgPr>
    </p:bg>
    <p:spTree>
      <p:nvGrpSpPr>
        <p:cNvPr id="1" name=""/>
        <p:cNvGrpSpPr/>
        <p:nvPr/>
      </p:nvGrpSpPr>
      <p:grpSpPr>
        <a:xfrm>
          <a:off x="0" y="0"/>
          <a:ext cx="0" cy="0"/>
          <a:chOff x="0" y="0"/>
          <a:chExt cx="0" cy="0"/>
        </a:xfrm>
      </p:grpSpPr>
      <p:sp>
        <p:nvSpPr>
          <p:cNvPr name="TextBox 2" id="2"/>
          <p:cNvSpPr txBox="true"/>
          <p:nvPr/>
        </p:nvSpPr>
        <p:spPr>
          <a:xfrm rot="0">
            <a:off x="4869269" y="471805"/>
            <a:ext cx="8549461" cy="695960"/>
          </a:xfrm>
          <a:prstGeom prst="rect">
            <a:avLst/>
          </a:prstGeom>
        </p:spPr>
        <p:txBody>
          <a:bodyPr anchor="t" rtlCol="false" tIns="0" lIns="0" bIns="0" rIns="0">
            <a:spAutoFit/>
          </a:bodyPr>
          <a:lstStyle/>
          <a:p>
            <a:pPr algn="ctr">
              <a:lnSpc>
                <a:spcPts val="5740"/>
              </a:lnSpc>
              <a:spcBef>
                <a:spcPct val="0"/>
              </a:spcBef>
            </a:pPr>
            <a:r>
              <a:rPr lang="en-US" b="true" sz="4100">
                <a:solidFill>
                  <a:srgbClr val="000000"/>
                </a:solidFill>
                <a:latin typeface="Roboto Slab Bold"/>
                <a:ea typeface="Roboto Slab Bold"/>
                <a:cs typeface="Roboto Slab Bold"/>
                <a:sym typeface="Roboto Slab Bold"/>
              </a:rPr>
              <a:t>Arquitectura: Full-Stack Escalable </a:t>
            </a:r>
          </a:p>
        </p:txBody>
      </p:sp>
      <p:sp>
        <p:nvSpPr>
          <p:cNvPr name="Freeform 3" id="3"/>
          <p:cNvSpPr/>
          <p:nvPr/>
        </p:nvSpPr>
        <p:spPr>
          <a:xfrm flipH="false" flipV="false" rot="-3093050">
            <a:off x="-4364337" y="-3316980"/>
            <a:ext cx="8830424" cy="8113726"/>
          </a:xfrm>
          <a:custGeom>
            <a:avLst/>
            <a:gdLst/>
            <a:ahLst/>
            <a:cxnLst/>
            <a:rect r="r" b="b" t="t" l="l"/>
            <a:pathLst>
              <a:path h="8113726" w="8830424">
                <a:moveTo>
                  <a:pt x="0" y="0"/>
                </a:moveTo>
                <a:lnTo>
                  <a:pt x="8830424" y="0"/>
                </a:lnTo>
                <a:lnTo>
                  <a:pt x="8830424" y="8113725"/>
                </a:lnTo>
                <a:lnTo>
                  <a:pt x="0" y="8113725"/>
                </a:lnTo>
                <a:lnTo>
                  <a:pt x="0" y="0"/>
                </a:lnTo>
                <a:close/>
              </a:path>
            </a:pathLst>
          </a:custGeom>
          <a:blipFill>
            <a:blip r:embed="rId2">
              <a:extLst>
                <a:ext uri="{96DAC541-7B7A-43D3-8B79-37D633B846F1}">
                  <asvg:svgBlip xmlns:asvg="http://schemas.microsoft.com/office/drawing/2016/SVG/main" r:embed="rId3"/>
                </a:ext>
              </a:extLst>
            </a:blip>
            <a:stretch>
              <a:fillRect l="-3345" t="0" r="0" b="0"/>
            </a:stretch>
          </a:blipFill>
        </p:spPr>
      </p:sp>
      <p:sp>
        <p:nvSpPr>
          <p:cNvPr name="Freeform 4" id="4"/>
          <p:cNvSpPr/>
          <p:nvPr/>
        </p:nvSpPr>
        <p:spPr>
          <a:xfrm flipH="false" flipV="false" rot="7459768">
            <a:off x="12691651" y="5881245"/>
            <a:ext cx="9135299" cy="8393856"/>
          </a:xfrm>
          <a:custGeom>
            <a:avLst/>
            <a:gdLst/>
            <a:ahLst/>
            <a:cxnLst/>
            <a:rect r="r" b="b" t="t" l="l"/>
            <a:pathLst>
              <a:path h="8393856" w="9135299">
                <a:moveTo>
                  <a:pt x="0" y="0"/>
                </a:moveTo>
                <a:lnTo>
                  <a:pt x="9135298" y="0"/>
                </a:lnTo>
                <a:lnTo>
                  <a:pt x="9135298" y="8393857"/>
                </a:lnTo>
                <a:lnTo>
                  <a:pt x="0" y="8393857"/>
                </a:lnTo>
                <a:lnTo>
                  <a:pt x="0" y="0"/>
                </a:lnTo>
                <a:close/>
              </a:path>
            </a:pathLst>
          </a:custGeom>
          <a:blipFill>
            <a:blip r:embed="rId2">
              <a:extLst>
                <a:ext uri="{96DAC541-7B7A-43D3-8B79-37D633B846F1}">
                  <asvg:svgBlip xmlns:asvg="http://schemas.microsoft.com/office/drawing/2016/SVG/main" r:embed="rId3"/>
                </a:ext>
              </a:extLst>
            </a:blip>
            <a:stretch>
              <a:fillRect l="-3345" t="0" r="0" b="0"/>
            </a:stretch>
          </a:blipFill>
        </p:spPr>
      </p:sp>
      <p:sp>
        <p:nvSpPr>
          <p:cNvPr name="Freeform 5" id="5"/>
          <p:cNvSpPr/>
          <p:nvPr/>
        </p:nvSpPr>
        <p:spPr>
          <a:xfrm flipH="false" flipV="false" rot="0">
            <a:off x="13418731" y="214795"/>
            <a:ext cx="893802" cy="1459268"/>
          </a:xfrm>
          <a:custGeom>
            <a:avLst/>
            <a:gdLst/>
            <a:ahLst/>
            <a:cxnLst/>
            <a:rect r="r" b="b" t="t" l="l"/>
            <a:pathLst>
              <a:path h="1459268" w="893802">
                <a:moveTo>
                  <a:pt x="0" y="0"/>
                </a:moveTo>
                <a:lnTo>
                  <a:pt x="893801" y="0"/>
                </a:lnTo>
                <a:lnTo>
                  <a:pt x="893801" y="1459269"/>
                </a:lnTo>
                <a:lnTo>
                  <a:pt x="0" y="1459269"/>
                </a:lnTo>
                <a:lnTo>
                  <a:pt x="0" y="0"/>
                </a:lnTo>
                <a:close/>
              </a:path>
            </a:pathLst>
          </a:custGeom>
          <a:blipFill>
            <a:blip r:embed="rId4"/>
            <a:stretch>
              <a:fillRect l="0" t="0" r="0" b="0"/>
            </a:stretch>
          </a:blipFill>
        </p:spPr>
      </p:sp>
      <p:sp>
        <p:nvSpPr>
          <p:cNvPr name="TextBox 6" id="6"/>
          <p:cNvSpPr txBox="true"/>
          <p:nvPr/>
        </p:nvSpPr>
        <p:spPr>
          <a:xfrm rot="0">
            <a:off x="50875" y="2159635"/>
            <a:ext cx="5975271" cy="5920105"/>
          </a:xfrm>
          <a:prstGeom prst="rect">
            <a:avLst/>
          </a:prstGeom>
        </p:spPr>
        <p:txBody>
          <a:bodyPr anchor="t" rtlCol="false" tIns="0" lIns="0" bIns="0" rIns="0">
            <a:spAutoFit/>
          </a:bodyPr>
          <a:lstStyle/>
          <a:p>
            <a:pPr algn="ctr">
              <a:lnSpc>
                <a:spcPts val="3920"/>
              </a:lnSpc>
              <a:spcBef>
                <a:spcPct val="0"/>
              </a:spcBef>
            </a:pPr>
            <a:r>
              <a:rPr lang="en-US" b="true" sz="2800">
                <a:solidFill>
                  <a:srgbClr val="000000"/>
                </a:solidFill>
                <a:latin typeface="Montserrat Bold"/>
                <a:ea typeface="Montserrat Bold"/>
                <a:cs typeface="Montserrat Bold"/>
                <a:sym typeface="Montserrat Bold"/>
              </a:rPr>
              <a:t>Fronte</a:t>
            </a:r>
            <a:r>
              <a:rPr lang="en-US" b="true" sz="2800">
                <a:solidFill>
                  <a:srgbClr val="000000"/>
                </a:solidFill>
                <a:latin typeface="Montserrat Bold"/>
                <a:ea typeface="Montserrat Bold"/>
                <a:cs typeface="Montserrat Bold"/>
                <a:sym typeface="Montserrat Bold"/>
              </a:rPr>
              <a:t>nd </a:t>
            </a:r>
          </a:p>
          <a:p>
            <a:pPr algn="ctr">
              <a:lnSpc>
                <a:spcPts val="3920"/>
              </a:lnSpc>
              <a:spcBef>
                <a:spcPct val="0"/>
              </a:spcBef>
            </a:pPr>
            <a:r>
              <a:rPr lang="en-US" b="true" sz="2800">
                <a:solidFill>
                  <a:srgbClr val="000000"/>
                </a:solidFill>
                <a:latin typeface="Montserrat Bold"/>
                <a:ea typeface="Montserrat Bold"/>
                <a:cs typeface="Montserrat Bold"/>
                <a:sym typeface="Montserrat Bold"/>
              </a:rPr>
              <a:t>Tecnologías:</a:t>
            </a:r>
          </a:p>
          <a:p>
            <a:pPr algn="ctr" marL="604523" indent="-302261" lvl="1">
              <a:lnSpc>
                <a:spcPts val="3920"/>
              </a:lnSpc>
              <a:buFont typeface="Arial"/>
              <a:buChar char="•"/>
            </a:pPr>
            <a:r>
              <a:rPr lang="en-US" sz="2800">
                <a:solidFill>
                  <a:srgbClr val="000000"/>
                </a:solidFill>
                <a:latin typeface="Montserrat"/>
                <a:ea typeface="Montserrat"/>
                <a:cs typeface="Montserrat"/>
                <a:sym typeface="Montserrat"/>
              </a:rPr>
              <a:t>React </a:t>
            </a:r>
          </a:p>
          <a:p>
            <a:pPr algn="ctr" marL="604523" indent="-302261" lvl="1">
              <a:lnSpc>
                <a:spcPts val="3920"/>
              </a:lnSpc>
              <a:buFont typeface="Arial"/>
              <a:buChar char="•"/>
            </a:pPr>
            <a:r>
              <a:rPr lang="en-US" sz="2800">
                <a:solidFill>
                  <a:srgbClr val="000000"/>
                </a:solidFill>
                <a:latin typeface="Montserrat"/>
                <a:ea typeface="Montserrat"/>
                <a:cs typeface="Montserrat"/>
                <a:sym typeface="Montserrat"/>
              </a:rPr>
              <a:t>Leaflet Maps</a:t>
            </a:r>
          </a:p>
          <a:p>
            <a:pPr algn="ctr" marL="604523" indent="-302261" lvl="1">
              <a:lnSpc>
                <a:spcPts val="3920"/>
              </a:lnSpc>
              <a:buFont typeface="Arial"/>
              <a:buChar char="•"/>
            </a:pPr>
            <a:r>
              <a:rPr lang="en-US" sz="2800">
                <a:solidFill>
                  <a:srgbClr val="000000"/>
                </a:solidFill>
                <a:latin typeface="Montserrat"/>
                <a:ea typeface="Montserrat"/>
                <a:cs typeface="Montserrat"/>
                <a:sym typeface="Montserrat"/>
              </a:rPr>
              <a:t>Tailwind CSS</a:t>
            </a:r>
          </a:p>
          <a:p>
            <a:pPr algn="ctr" marL="604523" indent="-302261" lvl="1">
              <a:lnSpc>
                <a:spcPts val="3920"/>
              </a:lnSpc>
              <a:buFont typeface="Arial"/>
              <a:buChar char="•"/>
            </a:pPr>
            <a:r>
              <a:rPr lang="en-US" sz="2800">
                <a:solidFill>
                  <a:srgbClr val="000000"/>
                </a:solidFill>
                <a:latin typeface="Montserrat"/>
                <a:ea typeface="Montserrat"/>
                <a:cs typeface="Montserrat"/>
                <a:sym typeface="Montserrat"/>
              </a:rPr>
              <a:t>React Router</a:t>
            </a:r>
          </a:p>
          <a:p>
            <a:pPr algn="ctr">
              <a:lnSpc>
                <a:spcPts val="3920"/>
              </a:lnSpc>
              <a:spcBef>
                <a:spcPct val="0"/>
              </a:spcBef>
            </a:pPr>
          </a:p>
          <a:p>
            <a:pPr algn="ctr">
              <a:lnSpc>
                <a:spcPts val="3920"/>
              </a:lnSpc>
              <a:spcBef>
                <a:spcPct val="0"/>
              </a:spcBef>
            </a:pPr>
            <a:r>
              <a:rPr lang="en-US" b="true" sz="2800">
                <a:solidFill>
                  <a:srgbClr val="000000"/>
                </a:solidFill>
                <a:latin typeface="Montserrat Bold"/>
                <a:ea typeface="Montserrat Bold"/>
                <a:cs typeface="Montserrat Bold"/>
                <a:sym typeface="Montserrat Bold"/>
              </a:rPr>
              <a:t>Funcionalidades:</a:t>
            </a:r>
          </a:p>
          <a:p>
            <a:pPr algn="ctr" marL="604523" indent="-302261" lvl="1">
              <a:lnSpc>
                <a:spcPts val="3920"/>
              </a:lnSpc>
              <a:buFont typeface="Arial"/>
              <a:buChar char="•"/>
            </a:pPr>
            <a:r>
              <a:rPr lang="en-US" sz="2800">
                <a:solidFill>
                  <a:srgbClr val="000000"/>
                </a:solidFill>
                <a:latin typeface="Montserrat"/>
                <a:ea typeface="Montserrat"/>
                <a:cs typeface="Montserrat"/>
                <a:sym typeface="Montserrat"/>
              </a:rPr>
              <a:t>Interfaz de usuario responsive</a:t>
            </a:r>
          </a:p>
          <a:p>
            <a:pPr algn="ctr" marL="604523" indent="-302261" lvl="1">
              <a:lnSpc>
                <a:spcPts val="3920"/>
              </a:lnSpc>
              <a:buFont typeface="Arial"/>
              <a:buChar char="•"/>
            </a:pPr>
            <a:r>
              <a:rPr lang="en-US" sz="2800">
                <a:solidFill>
                  <a:srgbClr val="000000"/>
                </a:solidFill>
                <a:latin typeface="Montserrat"/>
                <a:ea typeface="Montserrat"/>
                <a:cs typeface="Montserrat"/>
                <a:sym typeface="Montserrat"/>
              </a:rPr>
              <a:t>Mapa interactivo</a:t>
            </a:r>
          </a:p>
          <a:p>
            <a:pPr algn="ctr" marL="604523" indent="-302261" lvl="1">
              <a:lnSpc>
                <a:spcPts val="3920"/>
              </a:lnSpc>
              <a:buFont typeface="Arial"/>
              <a:buChar char="•"/>
            </a:pPr>
            <a:r>
              <a:rPr lang="en-US" sz="2800">
                <a:solidFill>
                  <a:srgbClr val="000000"/>
                </a:solidFill>
                <a:latin typeface="Montserrat"/>
                <a:ea typeface="Montserrat"/>
                <a:cs typeface="Montserrat"/>
                <a:sym typeface="Montserrat"/>
              </a:rPr>
              <a:t>Autenticación de usuarios</a:t>
            </a:r>
          </a:p>
          <a:p>
            <a:pPr algn="ctr" marL="604523" indent="-302261" lvl="1">
              <a:lnSpc>
                <a:spcPts val="3920"/>
              </a:lnSpc>
              <a:buFont typeface="Arial"/>
              <a:buChar char="•"/>
            </a:pPr>
            <a:r>
              <a:rPr lang="en-US" sz="2800">
                <a:solidFill>
                  <a:srgbClr val="000000"/>
                </a:solidFill>
                <a:latin typeface="Montserrat"/>
                <a:ea typeface="Montserrat"/>
                <a:cs typeface="Montserrat"/>
                <a:sym typeface="Montserrat"/>
              </a:rPr>
              <a:t>Gestión de puntos de reciclaje</a:t>
            </a:r>
          </a:p>
        </p:txBody>
      </p:sp>
      <p:sp>
        <p:nvSpPr>
          <p:cNvPr name="TextBox 7" id="7"/>
          <p:cNvSpPr txBox="true"/>
          <p:nvPr/>
        </p:nvSpPr>
        <p:spPr>
          <a:xfrm rot="0">
            <a:off x="6337221" y="1911985"/>
            <a:ext cx="5079921" cy="6415405"/>
          </a:xfrm>
          <a:prstGeom prst="rect">
            <a:avLst/>
          </a:prstGeom>
        </p:spPr>
        <p:txBody>
          <a:bodyPr anchor="t" rtlCol="false" tIns="0" lIns="0" bIns="0" rIns="0">
            <a:spAutoFit/>
          </a:bodyPr>
          <a:lstStyle/>
          <a:p>
            <a:pPr algn="ctr">
              <a:lnSpc>
                <a:spcPts val="3920"/>
              </a:lnSpc>
              <a:spcBef>
                <a:spcPct val="0"/>
              </a:spcBef>
            </a:pPr>
            <a:r>
              <a:rPr lang="en-US" b="true" sz="2800">
                <a:solidFill>
                  <a:srgbClr val="000000"/>
                </a:solidFill>
                <a:latin typeface="Montserrat Bold"/>
                <a:ea typeface="Montserrat Bold"/>
                <a:cs typeface="Montserrat Bold"/>
                <a:sym typeface="Montserrat Bold"/>
              </a:rPr>
              <a:t>Backe</a:t>
            </a:r>
            <a:r>
              <a:rPr lang="en-US" b="true" sz="2800">
                <a:solidFill>
                  <a:srgbClr val="000000"/>
                </a:solidFill>
                <a:latin typeface="Montserrat Bold"/>
                <a:ea typeface="Montserrat Bold"/>
                <a:cs typeface="Montserrat Bold"/>
                <a:sym typeface="Montserrat Bold"/>
              </a:rPr>
              <a:t>nd </a:t>
            </a:r>
          </a:p>
          <a:p>
            <a:pPr algn="ctr">
              <a:lnSpc>
                <a:spcPts val="3920"/>
              </a:lnSpc>
              <a:spcBef>
                <a:spcPct val="0"/>
              </a:spcBef>
            </a:pPr>
            <a:r>
              <a:rPr lang="en-US" b="true" sz="2800">
                <a:solidFill>
                  <a:srgbClr val="000000"/>
                </a:solidFill>
                <a:latin typeface="Montserrat Bold"/>
                <a:ea typeface="Montserrat Bold"/>
                <a:cs typeface="Montserrat Bold"/>
                <a:sym typeface="Montserrat Bold"/>
              </a:rPr>
              <a:t>Tecnologías:</a:t>
            </a:r>
          </a:p>
          <a:p>
            <a:pPr algn="ctr">
              <a:lnSpc>
                <a:spcPts val="3920"/>
              </a:lnSpc>
              <a:spcBef>
                <a:spcPct val="0"/>
              </a:spcBef>
            </a:pPr>
          </a:p>
          <a:p>
            <a:pPr algn="ctr" marL="604523" indent="-302261" lvl="1">
              <a:lnSpc>
                <a:spcPts val="3920"/>
              </a:lnSpc>
              <a:buFont typeface="Arial"/>
              <a:buChar char="•"/>
            </a:pPr>
            <a:r>
              <a:rPr lang="en-US" sz="2800">
                <a:solidFill>
                  <a:srgbClr val="000000"/>
                </a:solidFill>
                <a:latin typeface="Montserrat"/>
                <a:ea typeface="Montserrat"/>
                <a:cs typeface="Montserrat"/>
                <a:sym typeface="Montserrat"/>
              </a:rPr>
              <a:t>Node.js + Express</a:t>
            </a:r>
          </a:p>
          <a:p>
            <a:pPr algn="ctr" marL="604523" indent="-302261" lvl="1">
              <a:lnSpc>
                <a:spcPts val="3920"/>
              </a:lnSpc>
              <a:buFont typeface="Arial"/>
              <a:buChar char="•"/>
            </a:pPr>
            <a:r>
              <a:rPr lang="en-US" sz="2800">
                <a:solidFill>
                  <a:srgbClr val="000000"/>
                </a:solidFill>
                <a:latin typeface="Montserrat"/>
                <a:ea typeface="Montserrat"/>
                <a:cs typeface="Montserrat"/>
                <a:sym typeface="Montserrat"/>
              </a:rPr>
              <a:t>JWT Authentication</a:t>
            </a:r>
          </a:p>
          <a:p>
            <a:pPr algn="ctr" marL="604523" indent="-302261" lvl="1">
              <a:lnSpc>
                <a:spcPts val="3920"/>
              </a:lnSpc>
              <a:buFont typeface="Arial"/>
              <a:buChar char="•"/>
            </a:pPr>
            <a:r>
              <a:rPr lang="en-US" sz="2800">
                <a:solidFill>
                  <a:srgbClr val="000000"/>
                </a:solidFill>
                <a:latin typeface="Montserrat"/>
                <a:ea typeface="Montserrat"/>
                <a:cs typeface="Montserrat"/>
                <a:sym typeface="Montserrat"/>
              </a:rPr>
              <a:t>PostgreSQL</a:t>
            </a:r>
          </a:p>
          <a:p>
            <a:pPr algn="ctr" marL="604523" indent="-302261" lvl="1">
              <a:lnSpc>
                <a:spcPts val="3920"/>
              </a:lnSpc>
              <a:buFont typeface="Arial"/>
              <a:buChar char="•"/>
            </a:pPr>
            <a:r>
              <a:rPr lang="en-US" sz="2800">
                <a:solidFill>
                  <a:srgbClr val="000000"/>
                </a:solidFill>
                <a:latin typeface="Montserrat"/>
                <a:ea typeface="Montserrat"/>
                <a:cs typeface="Montserrat"/>
                <a:sym typeface="Montserrat"/>
              </a:rPr>
              <a:t>Bcrypt</a:t>
            </a:r>
          </a:p>
          <a:p>
            <a:pPr algn="ctr">
              <a:lnSpc>
                <a:spcPts val="3920"/>
              </a:lnSpc>
            </a:pPr>
          </a:p>
          <a:p>
            <a:pPr algn="ctr">
              <a:lnSpc>
                <a:spcPts val="3920"/>
              </a:lnSpc>
            </a:pPr>
            <a:r>
              <a:rPr lang="en-US" b="true" sz="2800">
                <a:solidFill>
                  <a:srgbClr val="000000"/>
                </a:solidFill>
                <a:latin typeface="Montserrat Bold"/>
                <a:ea typeface="Montserrat Bold"/>
                <a:cs typeface="Montserrat Bold"/>
                <a:sym typeface="Montserrat Bold"/>
              </a:rPr>
              <a:t>Servicios:</a:t>
            </a:r>
          </a:p>
          <a:p>
            <a:pPr algn="ctr" marL="604523" indent="-302261" lvl="1">
              <a:lnSpc>
                <a:spcPts val="3920"/>
              </a:lnSpc>
              <a:buFont typeface="Arial"/>
              <a:buChar char="•"/>
            </a:pPr>
            <a:r>
              <a:rPr lang="en-US" sz="2800">
                <a:solidFill>
                  <a:srgbClr val="000000"/>
                </a:solidFill>
                <a:latin typeface="Montserrat"/>
                <a:ea typeface="Montserrat"/>
                <a:cs typeface="Montserrat"/>
                <a:sym typeface="Montserrat"/>
              </a:rPr>
              <a:t>API RESTful</a:t>
            </a:r>
          </a:p>
          <a:p>
            <a:pPr algn="ctr" marL="604523" indent="-302261" lvl="1">
              <a:lnSpc>
                <a:spcPts val="3920"/>
              </a:lnSpc>
              <a:buFont typeface="Arial"/>
              <a:buChar char="•"/>
            </a:pPr>
            <a:r>
              <a:rPr lang="en-US" sz="2800">
                <a:solidFill>
                  <a:srgbClr val="000000"/>
                </a:solidFill>
                <a:latin typeface="Montserrat"/>
                <a:ea typeface="Montserrat"/>
                <a:cs typeface="Montserrat"/>
                <a:sym typeface="Montserrat"/>
              </a:rPr>
              <a:t>Autenticación segura</a:t>
            </a:r>
          </a:p>
          <a:p>
            <a:pPr algn="ctr" marL="604523" indent="-302261" lvl="1">
              <a:lnSpc>
                <a:spcPts val="3920"/>
              </a:lnSpc>
              <a:buFont typeface="Arial"/>
              <a:buChar char="•"/>
            </a:pPr>
            <a:r>
              <a:rPr lang="en-US" sz="2800">
                <a:solidFill>
                  <a:srgbClr val="000000"/>
                </a:solidFill>
                <a:latin typeface="Montserrat"/>
                <a:ea typeface="Montserrat"/>
                <a:cs typeface="Montserrat"/>
                <a:sym typeface="Montserrat"/>
              </a:rPr>
              <a:t>Gestión de base de datos</a:t>
            </a:r>
          </a:p>
          <a:p>
            <a:pPr algn="ctr" marL="604523" indent="-302261" lvl="1">
              <a:lnSpc>
                <a:spcPts val="3920"/>
              </a:lnSpc>
              <a:buFont typeface="Arial"/>
              <a:buChar char="•"/>
            </a:pPr>
            <a:r>
              <a:rPr lang="en-US" sz="2800">
                <a:solidFill>
                  <a:srgbClr val="000000"/>
                </a:solidFill>
                <a:latin typeface="Montserrat"/>
                <a:ea typeface="Montserrat"/>
                <a:cs typeface="Montserrat"/>
                <a:sym typeface="Montserrat"/>
              </a:rPr>
              <a:t>Geocodificación</a:t>
            </a:r>
          </a:p>
        </p:txBody>
      </p:sp>
      <p:sp>
        <p:nvSpPr>
          <p:cNvPr name="TextBox 8" id="8"/>
          <p:cNvSpPr txBox="true"/>
          <p:nvPr/>
        </p:nvSpPr>
        <p:spPr>
          <a:xfrm rot="0">
            <a:off x="11731466" y="1911985"/>
            <a:ext cx="6041788" cy="8396605"/>
          </a:xfrm>
          <a:prstGeom prst="rect">
            <a:avLst/>
          </a:prstGeom>
        </p:spPr>
        <p:txBody>
          <a:bodyPr anchor="t" rtlCol="false" tIns="0" lIns="0" bIns="0" rIns="0">
            <a:spAutoFit/>
          </a:bodyPr>
          <a:lstStyle/>
          <a:p>
            <a:pPr algn="ctr">
              <a:lnSpc>
                <a:spcPts val="3920"/>
              </a:lnSpc>
            </a:pPr>
            <a:r>
              <a:rPr lang="en-US" sz="2800" b="true">
                <a:solidFill>
                  <a:srgbClr val="000000"/>
                </a:solidFill>
                <a:latin typeface="Montserrat Bold"/>
                <a:ea typeface="Montserrat Bold"/>
                <a:cs typeface="Montserrat Bold"/>
                <a:sym typeface="Montserrat Bold"/>
              </a:rPr>
              <a:t>Hosting</a:t>
            </a:r>
          </a:p>
          <a:p>
            <a:pPr algn="ctr">
              <a:lnSpc>
                <a:spcPts val="3920"/>
              </a:lnSpc>
            </a:pPr>
          </a:p>
          <a:p>
            <a:pPr algn="ctr" marL="604523" indent="-302261" lvl="1">
              <a:lnSpc>
                <a:spcPts val="3920"/>
              </a:lnSpc>
              <a:buFont typeface="Arial"/>
              <a:buChar char="•"/>
            </a:pPr>
            <a:r>
              <a:rPr lang="en-US" sz="2800">
                <a:solidFill>
                  <a:srgbClr val="000000"/>
                </a:solidFill>
                <a:latin typeface="Montserrat"/>
                <a:ea typeface="Montserrat"/>
                <a:cs typeface="Montserrat"/>
                <a:sym typeface="Montserrat"/>
              </a:rPr>
              <a:t>Frontend: Netlify (CDN global server)</a:t>
            </a:r>
          </a:p>
          <a:p>
            <a:pPr algn="ctr" marL="604523" indent="-302261" lvl="1">
              <a:lnSpc>
                <a:spcPts val="3920"/>
              </a:lnSpc>
              <a:buFont typeface="Arial"/>
              <a:buChar char="•"/>
            </a:pPr>
            <a:r>
              <a:rPr lang="en-US" sz="2800">
                <a:solidFill>
                  <a:srgbClr val="000000"/>
                </a:solidFill>
                <a:latin typeface="Montserrat"/>
                <a:ea typeface="Montserrat"/>
                <a:cs typeface="Montserrat"/>
                <a:sym typeface="Montserrat"/>
              </a:rPr>
              <a:t>Backend: Render (Web service)</a:t>
            </a:r>
          </a:p>
          <a:p>
            <a:pPr algn="ctr" marL="604523" indent="-302261" lvl="1">
              <a:lnSpc>
                <a:spcPts val="3920"/>
              </a:lnSpc>
              <a:buFont typeface="Arial"/>
              <a:buChar char="•"/>
            </a:pPr>
            <a:r>
              <a:rPr lang="en-US" sz="2800">
                <a:solidFill>
                  <a:srgbClr val="000000"/>
                </a:solidFill>
                <a:latin typeface="Montserrat"/>
                <a:ea typeface="Montserrat"/>
                <a:cs typeface="Montserrat"/>
                <a:sym typeface="Montserrat"/>
              </a:rPr>
              <a:t>Base de datos: Supabase (Cloud PostgreSQL)</a:t>
            </a:r>
          </a:p>
          <a:p>
            <a:pPr algn="ctr">
              <a:lnSpc>
                <a:spcPts val="3920"/>
              </a:lnSpc>
            </a:pPr>
          </a:p>
          <a:p>
            <a:pPr algn="ctr">
              <a:lnSpc>
                <a:spcPts val="3920"/>
              </a:lnSpc>
            </a:pPr>
            <a:r>
              <a:rPr lang="en-US" sz="2800" b="true">
                <a:solidFill>
                  <a:srgbClr val="000000"/>
                </a:solidFill>
                <a:latin typeface="Montserrat Bold"/>
                <a:ea typeface="Montserrat Bold"/>
                <a:cs typeface="Montserrat Bold"/>
                <a:sym typeface="Montserrat Bold"/>
              </a:rPr>
              <a:t>APIS externas</a:t>
            </a:r>
          </a:p>
          <a:p>
            <a:pPr algn="ctr">
              <a:lnSpc>
                <a:spcPts val="3920"/>
              </a:lnSpc>
            </a:pPr>
          </a:p>
          <a:p>
            <a:pPr algn="ctr" marL="604523" indent="-302261" lvl="1">
              <a:lnSpc>
                <a:spcPts val="3920"/>
              </a:lnSpc>
              <a:buFont typeface="Arial"/>
              <a:buChar char="•"/>
            </a:pPr>
            <a:r>
              <a:rPr lang="en-US" sz="2800">
                <a:solidFill>
                  <a:srgbClr val="000000"/>
                </a:solidFill>
                <a:latin typeface="Montserrat"/>
                <a:ea typeface="Montserrat"/>
                <a:cs typeface="Montserrat"/>
                <a:sym typeface="Montserrat"/>
              </a:rPr>
              <a:t>OpenStreetMap (mapas base)</a:t>
            </a:r>
          </a:p>
          <a:p>
            <a:pPr algn="ctr" marL="604523" indent="-302261" lvl="1">
              <a:lnSpc>
                <a:spcPts val="3920"/>
              </a:lnSpc>
              <a:buFont typeface="Arial"/>
              <a:buChar char="•"/>
            </a:pPr>
            <a:r>
              <a:rPr lang="en-US" sz="2800">
                <a:solidFill>
                  <a:srgbClr val="000000"/>
                </a:solidFill>
                <a:latin typeface="Montserrat"/>
                <a:ea typeface="Montserrat"/>
                <a:cs typeface="Montserrat"/>
                <a:sym typeface="Montserrat"/>
              </a:rPr>
              <a:t>Nominatim (geocodificación)</a:t>
            </a:r>
          </a:p>
          <a:p>
            <a:pPr algn="ctr" marL="604523" indent="-302261" lvl="1">
              <a:lnSpc>
                <a:spcPts val="3920"/>
              </a:lnSpc>
              <a:buFont typeface="Arial"/>
              <a:buChar char="•"/>
            </a:pPr>
            <a:r>
              <a:rPr lang="en-US" sz="2800">
                <a:solidFill>
                  <a:srgbClr val="000000"/>
                </a:solidFill>
                <a:latin typeface="Montserrat"/>
                <a:ea typeface="Montserrat"/>
                <a:cs typeface="Montserrat"/>
                <a:sym typeface="Montserrat"/>
              </a:rPr>
              <a:t>Leaflet (renderizado mapas)</a:t>
            </a:r>
          </a:p>
          <a:p>
            <a:pPr algn="ctr">
              <a:lnSpc>
                <a:spcPts val="3920"/>
              </a:lnSpc>
            </a:pPr>
          </a:p>
          <a:p>
            <a:pPr algn="ctr">
              <a:lnSpc>
                <a:spcPts val="3920"/>
              </a:lnSpc>
            </a:pPr>
          </a:p>
          <a:p>
            <a:pPr algn="ctr">
              <a:lnSpc>
                <a:spcPts val="3920"/>
              </a:lnSpc>
            </a:pPr>
          </a:p>
        </p:txBody>
      </p:sp>
      <p:sp>
        <p:nvSpPr>
          <p:cNvPr name="TextBox 9" id="9"/>
          <p:cNvSpPr txBox="true"/>
          <p:nvPr/>
        </p:nvSpPr>
        <p:spPr>
          <a:xfrm rot="0">
            <a:off x="6187291" y="8843734"/>
            <a:ext cx="5913418" cy="1234439"/>
          </a:xfrm>
          <a:prstGeom prst="rect">
            <a:avLst/>
          </a:prstGeom>
        </p:spPr>
        <p:txBody>
          <a:bodyPr anchor="t" rtlCol="false" tIns="0" lIns="0" bIns="0" rIns="0">
            <a:spAutoFit/>
          </a:bodyPr>
          <a:lstStyle/>
          <a:p>
            <a:pPr algn="ctr">
              <a:lnSpc>
                <a:spcPts val="3360"/>
              </a:lnSpc>
            </a:pPr>
            <a:r>
              <a:rPr lang="en-US" sz="2400" b="true">
                <a:solidFill>
                  <a:srgbClr val="000000"/>
                </a:solidFill>
                <a:latin typeface="Roboto Slab Bold"/>
                <a:ea typeface="Roboto Slab Bold"/>
                <a:cs typeface="Roboto Slab Bold"/>
                <a:sym typeface="Roboto Slab Bold"/>
              </a:rPr>
              <a:t>Flujo</a:t>
            </a:r>
          </a:p>
          <a:p>
            <a:pPr algn="ctr">
              <a:lnSpc>
                <a:spcPts val="3360"/>
              </a:lnSpc>
              <a:spcBef>
                <a:spcPct val="0"/>
              </a:spcBef>
            </a:pPr>
            <a:r>
              <a:rPr lang="en-US" sz="2400">
                <a:solidFill>
                  <a:srgbClr val="000000"/>
                </a:solidFill>
                <a:latin typeface="Roboto Slab"/>
                <a:ea typeface="Roboto Slab"/>
                <a:cs typeface="Roboto Slab"/>
                <a:sym typeface="Roboto Slab"/>
              </a:rPr>
              <a:t>Usuario</a:t>
            </a:r>
            <a:r>
              <a:rPr lang="en-US" sz="2400">
                <a:solidFill>
                  <a:srgbClr val="000000"/>
                </a:solidFill>
                <a:latin typeface="Roboto Slab"/>
                <a:ea typeface="Roboto Slab"/>
                <a:cs typeface="Roboto Slab"/>
                <a:sym typeface="Roboto Slab"/>
              </a:rPr>
              <a:t> → Netlify → Render → Supabase</a:t>
            </a:r>
          </a:p>
          <a:p>
            <a:pPr algn="ctr">
              <a:lnSpc>
                <a:spcPts val="3360"/>
              </a:lnSpc>
              <a:spcBef>
                <a:spcPct val="0"/>
              </a:spcBef>
            </a:pPr>
            <a:r>
              <a:rPr lang="en-US" sz="2400">
                <a:solidFill>
                  <a:srgbClr val="000000"/>
                </a:solidFill>
                <a:latin typeface="Roboto Slab"/>
                <a:ea typeface="Roboto Slab"/>
                <a:cs typeface="Roboto Slab"/>
                <a:sym typeface="Roboto Slab"/>
              </a:rPr>
              <a:t>         (Front)  (Back)   (DB)</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8DD8D3"/>
        </a:solidFill>
      </p:bgPr>
    </p:bg>
    <p:spTree>
      <p:nvGrpSpPr>
        <p:cNvPr id="1" name=""/>
        <p:cNvGrpSpPr/>
        <p:nvPr/>
      </p:nvGrpSpPr>
      <p:grpSpPr>
        <a:xfrm>
          <a:off x="0" y="0"/>
          <a:ext cx="0" cy="0"/>
          <a:chOff x="0" y="0"/>
          <a:chExt cx="0" cy="0"/>
        </a:xfrm>
      </p:grpSpPr>
      <p:sp>
        <p:nvSpPr>
          <p:cNvPr name="Freeform 2" id="2"/>
          <p:cNvSpPr/>
          <p:nvPr/>
        </p:nvSpPr>
        <p:spPr>
          <a:xfrm flipH="false" flipV="false" rot="0">
            <a:off x="616756" y="1386638"/>
            <a:ext cx="16344515" cy="8090535"/>
          </a:xfrm>
          <a:custGeom>
            <a:avLst/>
            <a:gdLst/>
            <a:ahLst/>
            <a:cxnLst/>
            <a:rect r="r" b="b" t="t" l="l"/>
            <a:pathLst>
              <a:path h="8090535" w="16344515">
                <a:moveTo>
                  <a:pt x="0" y="0"/>
                </a:moveTo>
                <a:lnTo>
                  <a:pt x="16344515" y="0"/>
                </a:lnTo>
                <a:lnTo>
                  <a:pt x="16344515" y="8090535"/>
                </a:lnTo>
                <a:lnTo>
                  <a:pt x="0" y="8090535"/>
                </a:lnTo>
                <a:lnTo>
                  <a:pt x="0" y="0"/>
                </a:lnTo>
                <a:close/>
              </a:path>
            </a:pathLst>
          </a:custGeom>
          <a:blipFill>
            <a:blip r:embed="rId2"/>
            <a:stretch>
              <a:fillRect l="0" t="0" r="0" b="0"/>
            </a:stretch>
          </a:blipFill>
        </p:spPr>
      </p:sp>
      <p:sp>
        <p:nvSpPr>
          <p:cNvPr name="TextBox 3" id="3"/>
          <p:cNvSpPr txBox="true"/>
          <p:nvPr/>
        </p:nvSpPr>
        <p:spPr>
          <a:xfrm rot="0">
            <a:off x="6491049" y="471805"/>
            <a:ext cx="5305901" cy="695960"/>
          </a:xfrm>
          <a:prstGeom prst="rect">
            <a:avLst/>
          </a:prstGeom>
        </p:spPr>
        <p:txBody>
          <a:bodyPr anchor="t" rtlCol="false" tIns="0" lIns="0" bIns="0" rIns="0">
            <a:spAutoFit/>
          </a:bodyPr>
          <a:lstStyle/>
          <a:p>
            <a:pPr algn="ctr">
              <a:lnSpc>
                <a:spcPts val="5740"/>
              </a:lnSpc>
              <a:spcBef>
                <a:spcPct val="0"/>
              </a:spcBef>
            </a:pPr>
            <a:r>
              <a:rPr lang="en-US" b="true" sz="4100">
                <a:solidFill>
                  <a:srgbClr val="000000"/>
                </a:solidFill>
                <a:latin typeface="Roboto Slab Bold"/>
                <a:ea typeface="Roboto Slab Bold"/>
                <a:cs typeface="Roboto Slab Bold"/>
                <a:sym typeface="Roboto Slab Bold"/>
              </a:rPr>
              <a:t>Evidencias desarrollo</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8DD8D3"/>
        </a:solidFill>
      </p:bgPr>
    </p:bg>
    <p:spTree>
      <p:nvGrpSpPr>
        <p:cNvPr id="1" name=""/>
        <p:cNvGrpSpPr/>
        <p:nvPr/>
      </p:nvGrpSpPr>
      <p:grpSpPr>
        <a:xfrm>
          <a:off x="0" y="0"/>
          <a:ext cx="0" cy="0"/>
          <a:chOff x="0" y="0"/>
          <a:chExt cx="0" cy="0"/>
        </a:xfrm>
      </p:grpSpPr>
      <p:sp>
        <p:nvSpPr>
          <p:cNvPr name="Freeform 2" id="2"/>
          <p:cNvSpPr/>
          <p:nvPr/>
        </p:nvSpPr>
        <p:spPr>
          <a:xfrm flipH="false" flipV="false" rot="0">
            <a:off x="664868" y="1139210"/>
            <a:ext cx="8479132" cy="7906791"/>
          </a:xfrm>
          <a:custGeom>
            <a:avLst/>
            <a:gdLst/>
            <a:ahLst/>
            <a:cxnLst/>
            <a:rect r="r" b="b" t="t" l="l"/>
            <a:pathLst>
              <a:path h="7906791" w="8479132">
                <a:moveTo>
                  <a:pt x="0" y="0"/>
                </a:moveTo>
                <a:lnTo>
                  <a:pt x="8479132" y="0"/>
                </a:lnTo>
                <a:lnTo>
                  <a:pt x="8479132" y="7906791"/>
                </a:lnTo>
                <a:lnTo>
                  <a:pt x="0" y="7906791"/>
                </a:lnTo>
                <a:lnTo>
                  <a:pt x="0" y="0"/>
                </a:lnTo>
                <a:close/>
              </a:path>
            </a:pathLst>
          </a:custGeom>
          <a:blipFill>
            <a:blip r:embed="rId2"/>
            <a:stretch>
              <a:fillRect l="0" t="0" r="0" b="0"/>
            </a:stretch>
          </a:blipFill>
        </p:spPr>
      </p:sp>
      <p:sp>
        <p:nvSpPr>
          <p:cNvPr name="Freeform 3" id="3"/>
          <p:cNvSpPr/>
          <p:nvPr/>
        </p:nvSpPr>
        <p:spPr>
          <a:xfrm flipH="false" flipV="false" rot="0">
            <a:off x="9617058" y="1240999"/>
            <a:ext cx="8140811" cy="7805002"/>
          </a:xfrm>
          <a:custGeom>
            <a:avLst/>
            <a:gdLst/>
            <a:ahLst/>
            <a:cxnLst/>
            <a:rect r="r" b="b" t="t" l="l"/>
            <a:pathLst>
              <a:path h="7805002" w="8140811">
                <a:moveTo>
                  <a:pt x="0" y="0"/>
                </a:moveTo>
                <a:lnTo>
                  <a:pt x="8140811" y="0"/>
                </a:lnTo>
                <a:lnTo>
                  <a:pt x="8140811" y="7805002"/>
                </a:lnTo>
                <a:lnTo>
                  <a:pt x="0" y="7805002"/>
                </a:lnTo>
                <a:lnTo>
                  <a:pt x="0" y="0"/>
                </a:lnTo>
                <a:close/>
              </a:path>
            </a:pathLst>
          </a:custGeom>
          <a:blipFill>
            <a:blip r:embed="rId3"/>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DAGyo8751qY</dc:identifier>
  <dcterms:modified xsi:type="dcterms:W3CDTF">2011-08-01T06:04:30Z</dcterms:modified>
  <cp:revision>1</cp:revision>
  <dc:title>David Escobar</dc:title>
</cp:coreProperties>
</file>

<file path=docProps/thumbnail.jpeg>
</file>